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78" r:id="rId3"/>
    <p:sldId id="293" r:id="rId4"/>
    <p:sldId id="288" r:id="rId5"/>
    <p:sldId id="290" r:id="rId6"/>
    <p:sldId id="291" r:id="rId7"/>
  </p:sldIdLst>
  <p:sldSz cx="9144000" cy="6858000" type="screen4x3"/>
  <p:notesSz cx="6797675" cy="9928225"/>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rina Kondakova" initials="AK" lastIdx="6" clrIdx="0">
    <p:extLst>
      <p:ext uri="{19B8F6BF-5375-455C-9EA6-DF929625EA0E}">
        <p15:presenceInfo xmlns:p15="http://schemas.microsoft.com/office/powerpoint/2012/main" userId="S-1-5-21-1060284298-1078145449-839522115-106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6433" autoAdjust="0"/>
  </p:normalViewPr>
  <p:slideViewPr>
    <p:cSldViewPr>
      <p:cViewPr varScale="1">
        <p:scale>
          <a:sx n="109" d="100"/>
          <a:sy n="109" d="100"/>
        </p:scale>
        <p:origin x="159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15103D-9315-4E3D-A786-1D88D794FF04}" type="doc">
      <dgm:prSet loTypeId="urn:microsoft.com/office/officeart/2005/8/layout/cycle1" loCatId="cycle" qsTypeId="urn:microsoft.com/office/officeart/2005/8/quickstyle/simple1" qsCatId="simple" csTypeId="urn:microsoft.com/office/officeart/2005/8/colors/accent1_2" csCatId="accent1" phldr="1"/>
      <dgm:spPr/>
    </dgm:pt>
    <dgm:pt modelId="{CE0908C4-C9A0-4301-91B3-E94D5085B77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chemeClr val="tx1"/>
              </a:solidFill>
              <a:effectLst/>
              <a:latin typeface="Arial" panose="020B0604020202020204" pitchFamily="34" charset="0"/>
            </a:rPr>
            <a:t>Award/ Work on TAF project begin</a:t>
          </a:r>
          <a:endParaRPr kumimoji="0" lang="ru-RU" altLang="ru-RU" b="0" i="0" u="none" strike="noStrike" cap="none" normalizeH="0" baseline="0" dirty="0" smtClean="0">
            <a:ln>
              <a:noFill/>
            </a:ln>
            <a:solidFill>
              <a:schemeClr val="tx1"/>
            </a:solidFill>
            <a:effectLst/>
            <a:latin typeface="Arial" panose="020B0604020202020204" pitchFamily="34" charset="0"/>
          </a:endParaRPr>
        </a:p>
      </dgm:t>
    </dgm:pt>
    <dgm:pt modelId="{E8BEDC55-C2F6-4D9F-BE2F-6D17BED54E07}" type="parTrans" cxnId="{84FFABAD-17BE-40D2-8E0A-326B12A05DB4}">
      <dgm:prSet/>
      <dgm:spPr/>
      <dgm:t>
        <a:bodyPr/>
        <a:lstStyle/>
        <a:p>
          <a:endParaRPr lang="ru-RU"/>
        </a:p>
      </dgm:t>
    </dgm:pt>
    <dgm:pt modelId="{71DA6D64-5B82-4CFE-9B4F-8470287CFF3D}" type="sibTrans" cxnId="{84FFABAD-17BE-40D2-8E0A-326B12A05DB4}">
      <dgm:prSet/>
      <dgm:spPr/>
      <dgm:t>
        <a:bodyPr/>
        <a:lstStyle/>
        <a:p>
          <a:endParaRPr lang="ru-RU"/>
        </a:p>
      </dgm:t>
    </dgm:pt>
    <dgm:pt modelId="{91F96202-B08D-4196-8998-7EA7DD24F76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chemeClr val="tx1"/>
              </a:solidFill>
              <a:effectLst/>
              <a:latin typeface="Arial" panose="020B0604020202020204" pitchFamily="34" charset="0"/>
            </a:rPr>
            <a:t>Application for TAF</a:t>
          </a:r>
          <a:endParaRPr kumimoji="0" lang="ru-RU" altLang="ru-RU" b="0" i="0" u="none" strike="noStrike" cap="none" normalizeH="0" baseline="0" dirty="0" smtClean="0">
            <a:ln>
              <a:noFill/>
            </a:ln>
            <a:solidFill>
              <a:schemeClr val="tx1"/>
            </a:solidFill>
            <a:effectLst/>
            <a:latin typeface="Arial" panose="020B0604020202020204" pitchFamily="34" charset="0"/>
          </a:endParaRPr>
        </a:p>
      </dgm:t>
    </dgm:pt>
    <dgm:pt modelId="{D2B3CB37-C2EC-481F-80B5-4FF46C302EA5}" type="parTrans" cxnId="{F44B97BF-2831-4E22-AF84-E7BF53E5B522}">
      <dgm:prSet/>
      <dgm:spPr/>
      <dgm:t>
        <a:bodyPr/>
        <a:lstStyle/>
        <a:p>
          <a:endParaRPr lang="ru-RU"/>
        </a:p>
      </dgm:t>
    </dgm:pt>
    <dgm:pt modelId="{E931781F-4D1B-4807-B31E-D0B0019A5228}" type="sibTrans" cxnId="{F44B97BF-2831-4E22-AF84-E7BF53E5B522}">
      <dgm:prSet/>
      <dgm:spPr/>
      <dgm:t>
        <a:bodyPr/>
        <a:lstStyle/>
        <a:p>
          <a:endParaRPr lang="ru-RU"/>
        </a:p>
      </dgm:t>
    </dgm:pt>
    <dgm:pt modelId="{D8EADED6-827B-4A03-BBC1-AFAE887CB1A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chemeClr val="tx1"/>
              </a:solidFill>
              <a:effectLst/>
              <a:latin typeface="Arial" panose="020B0604020202020204" pitchFamily="34" charset="0"/>
            </a:rPr>
            <a:t>Review application &amp;</a:t>
          </a:r>
          <a:br>
            <a:rPr kumimoji="0" lang="en-US" altLang="ru-RU" b="0" i="0" u="none" strike="noStrike" cap="none" normalizeH="0" baseline="0" dirty="0" smtClean="0">
              <a:ln>
                <a:noFill/>
              </a:ln>
              <a:solidFill>
                <a:schemeClr val="tx1"/>
              </a:solidFill>
              <a:effectLst/>
              <a:latin typeface="Arial" panose="020B0604020202020204" pitchFamily="34" charset="0"/>
            </a:rPr>
          </a:br>
          <a:r>
            <a:rPr kumimoji="0" lang="en-US" altLang="ru-RU" b="0" i="0" u="none" strike="noStrike" cap="none" normalizeH="0" baseline="0" dirty="0" smtClean="0">
              <a:ln>
                <a:noFill/>
              </a:ln>
              <a:solidFill>
                <a:schemeClr val="tx1"/>
              </a:solidFill>
              <a:effectLst/>
              <a:latin typeface="Arial" panose="020B0604020202020204" pitchFamily="34" charset="0"/>
            </a:rPr>
            <a:t>Creation of </a:t>
          </a:r>
          <a:r>
            <a:rPr kumimoji="0" lang="en-US" altLang="ru-RU" b="0" i="0" u="none" strike="noStrike" cap="none" normalizeH="0" baseline="0" dirty="0" err="1" smtClean="0">
              <a:ln>
                <a:noFill/>
              </a:ln>
              <a:solidFill>
                <a:schemeClr val="tx1"/>
              </a:solidFill>
              <a:effectLst/>
              <a:latin typeface="Arial" panose="020B0604020202020204" pitchFamily="34" charset="0"/>
            </a:rPr>
            <a:t>ToR</a:t>
          </a:r>
          <a:endParaRPr kumimoji="0" lang="ru-RU" altLang="ru-RU" b="0" i="0" u="none" strike="noStrike" cap="none" normalizeH="0" baseline="0" dirty="0" smtClean="0">
            <a:ln>
              <a:noFill/>
            </a:ln>
            <a:solidFill>
              <a:schemeClr val="tx1"/>
            </a:solidFill>
            <a:effectLst/>
            <a:latin typeface="Arial" panose="020B0604020202020204" pitchFamily="34" charset="0"/>
          </a:endParaRPr>
        </a:p>
      </dgm:t>
    </dgm:pt>
    <dgm:pt modelId="{3157464F-7261-4C7A-8DED-9B735C0F445E}" type="parTrans" cxnId="{6ABA0E09-BFAB-4788-ADED-EA2A2A0F6526}">
      <dgm:prSet/>
      <dgm:spPr/>
      <dgm:t>
        <a:bodyPr/>
        <a:lstStyle/>
        <a:p>
          <a:endParaRPr lang="ru-RU"/>
        </a:p>
      </dgm:t>
    </dgm:pt>
    <dgm:pt modelId="{D0360740-8B9A-4028-A603-4A65E85F30FF}" type="sibTrans" cxnId="{6ABA0E09-BFAB-4788-ADED-EA2A2A0F6526}">
      <dgm:prSet/>
      <dgm:spPr/>
      <dgm:t>
        <a:bodyPr/>
        <a:lstStyle/>
        <a:p>
          <a:endParaRPr lang="ru-RU"/>
        </a:p>
      </dgm:t>
    </dgm:pt>
    <dgm:pt modelId="{2AF5409E-CA0B-4836-8AAB-2EAF4BA2F50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chemeClr val="tx1"/>
              </a:solidFill>
              <a:effectLst/>
              <a:latin typeface="Arial" panose="020B0604020202020204" pitchFamily="34" charset="0"/>
            </a:rPr>
            <a:t>EOI Applications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chemeClr val="tx1"/>
              </a:solidFill>
              <a:effectLst/>
              <a:latin typeface="Arial" panose="020B0604020202020204" pitchFamily="34" charset="0"/>
            </a:rPr>
            <a:t>14-30 Days</a:t>
          </a:r>
          <a:endParaRPr kumimoji="0" lang="ru-RU" altLang="ru-RU" b="0" i="0" u="none" strike="noStrike" cap="none" normalizeH="0" baseline="0" dirty="0" smtClean="0">
            <a:ln>
              <a:noFill/>
            </a:ln>
            <a:solidFill>
              <a:schemeClr val="tx1"/>
            </a:solidFill>
            <a:effectLst/>
            <a:latin typeface="Arial" panose="020B0604020202020204" pitchFamily="34" charset="0"/>
          </a:endParaRPr>
        </a:p>
      </dgm:t>
    </dgm:pt>
    <dgm:pt modelId="{E45F18AD-F52B-45FD-8EC9-C98C1C10421F}" type="parTrans" cxnId="{CCEE9C25-2028-4008-AEB6-AF85DC8959D6}">
      <dgm:prSet/>
      <dgm:spPr/>
      <dgm:t>
        <a:bodyPr/>
        <a:lstStyle/>
        <a:p>
          <a:endParaRPr lang="ru-RU"/>
        </a:p>
      </dgm:t>
    </dgm:pt>
    <dgm:pt modelId="{3EACAD67-4B96-4E37-B2DE-BF18A4050A86}" type="sibTrans" cxnId="{CCEE9C25-2028-4008-AEB6-AF85DC8959D6}">
      <dgm:prSet/>
      <dgm:spPr/>
      <dgm:t>
        <a:bodyPr/>
        <a:lstStyle/>
        <a:p>
          <a:endParaRPr lang="ru-RU"/>
        </a:p>
      </dgm:t>
    </dgm:pt>
    <dgm:pt modelId="{215DAAB2-4B2B-4F70-B076-D4CD177A8B4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chemeClr val="tx1"/>
              </a:solidFill>
              <a:effectLst/>
              <a:latin typeface="Arial" panose="020B0604020202020204" pitchFamily="34" charset="0"/>
            </a:rPr>
            <a:t>Long list/ short list</a:t>
          </a:r>
          <a:br>
            <a:rPr kumimoji="0" lang="en-US" altLang="ru-RU" b="0" i="0" u="none" strike="noStrike" cap="none" normalizeH="0" baseline="0" dirty="0" smtClean="0">
              <a:ln>
                <a:noFill/>
              </a:ln>
              <a:solidFill>
                <a:schemeClr val="tx1"/>
              </a:solidFill>
              <a:effectLst/>
              <a:latin typeface="Arial" panose="020B0604020202020204" pitchFamily="34" charset="0"/>
            </a:rPr>
          </a:br>
          <a:r>
            <a:rPr kumimoji="0" lang="en-US" altLang="ru-RU" b="0" i="0" u="none" strike="noStrike" cap="none" normalizeH="0" baseline="0" dirty="0" smtClean="0">
              <a:ln>
                <a:noFill/>
              </a:ln>
              <a:solidFill>
                <a:schemeClr val="tx1"/>
              </a:solidFill>
              <a:effectLst/>
              <a:latin typeface="Arial" panose="020B0604020202020204" pitchFamily="34" charset="0"/>
            </a:rPr>
            <a:t>RFP</a:t>
          </a:r>
          <a:br>
            <a:rPr kumimoji="0" lang="en-US" altLang="ru-RU" b="0" i="0" u="none" strike="noStrike" cap="none" normalizeH="0" baseline="0" dirty="0" smtClean="0">
              <a:ln>
                <a:noFill/>
              </a:ln>
              <a:solidFill>
                <a:schemeClr val="tx1"/>
              </a:solidFill>
              <a:effectLst/>
              <a:latin typeface="Arial" panose="020B0604020202020204" pitchFamily="34" charset="0"/>
            </a:rPr>
          </a:br>
          <a:r>
            <a:rPr kumimoji="0" lang="en-US" altLang="ru-RU" b="0" i="0" u="none" strike="noStrike" cap="none" normalizeH="0" baseline="0" dirty="0" smtClean="0">
              <a:ln>
                <a:noFill/>
              </a:ln>
              <a:solidFill>
                <a:schemeClr val="tx1"/>
              </a:solidFill>
              <a:effectLst/>
              <a:latin typeface="Arial" panose="020B0604020202020204" pitchFamily="34" charset="0"/>
            </a:rPr>
            <a:t>14-30 days</a:t>
          </a:r>
          <a:endParaRPr kumimoji="0" lang="ru-RU" altLang="ru-RU" b="0" i="0" u="none" strike="noStrike" cap="none" normalizeH="0" baseline="0" dirty="0" smtClean="0">
            <a:ln>
              <a:noFill/>
            </a:ln>
            <a:solidFill>
              <a:schemeClr val="tx1"/>
            </a:solidFill>
            <a:effectLst/>
            <a:latin typeface="Arial" panose="020B0604020202020204" pitchFamily="34" charset="0"/>
          </a:endParaRPr>
        </a:p>
      </dgm:t>
    </dgm:pt>
    <dgm:pt modelId="{F69EF51B-BA76-42FA-9BD0-987588077674}" type="parTrans" cxnId="{BE230F64-2CC8-419A-9C75-00D89C185752}">
      <dgm:prSet/>
      <dgm:spPr/>
      <dgm:t>
        <a:bodyPr/>
        <a:lstStyle/>
        <a:p>
          <a:endParaRPr lang="ru-RU"/>
        </a:p>
      </dgm:t>
    </dgm:pt>
    <dgm:pt modelId="{8A835248-CB07-4A66-B968-BA78FE42F7F9}" type="sibTrans" cxnId="{BE230F64-2CC8-419A-9C75-00D89C185752}">
      <dgm:prSet/>
      <dgm:spPr/>
      <dgm:t>
        <a:bodyPr/>
        <a:lstStyle/>
        <a:p>
          <a:endParaRPr lang="ru-RU"/>
        </a:p>
      </dgm:t>
    </dgm:pt>
    <dgm:pt modelId="{7C2F564C-D6B9-4142-86D2-582123E5934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chemeClr val="tx1"/>
              </a:solidFill>
              <a:effectLst/>
              <a:latin typeface="Arial" panose="020B0604020202020204" pitchFamily="34" charset="0"/>
            </a:rPr>
            <a:t>Submission 3-6 consultants</a:t>
          </a:r>
          <a:br>
            <a:rPr kumimoji="0" lang="en-US" altLang="ru-RU" b="0" i="0" u="none" strike="noStrike" cap="none" normalizeH="0" baseline="0" dirty="0" smtClean="0">
              <a:ln>
                <a:noFill/>
              </a:ln>
              <a:solidFill>
                <a:schemeClr val="tx1"/>
              </a:solidFill>
              <a:effectLst/>
              <a:latin typeface="Arial" panose="020B0604020202020204" pitchFamily="34" charset="0"/>
            </a:rPr>
          </a:br>
          <a:r>
            <a:rPr kumimoji="0" lang="en-US" altLang="ru-RU" b="0" i="0" u="none" strike="noStrike" cap="none" normalizeH="0" baseline="0" dirty="0" smtClean="0">
              <a:ln>
                <a:noFill/>
              </a:ln>
              <a:solidFill>
                <a:schemeClr val="tx1"/>
              </a:solidFill>
              <a:effectLst/>
              <a:latin typeface="Arial" panose="020B0604020202020204" pitchFamily="34" charset="0"/>
            </a:rPr>
            <a:t>offers</a:t>
          </a:r>
          <a:endParaRPr kumimoji="0" lang="ru-RU" altLang="ru-RU" b="0" i="0" u="none" strike="noStrike" cap="none" normalizeH="0" baseline="0" dirty="0" smtClean="0">
            <a:ln>
              <a:noFill/>
            </a:ln>
            <a:solidFill>
              <a:schemeClr val="tx1"/>
            </a:solidFill>
            <a:effectLst/>
            <a:latin typeface="Arial" panose="020B0604020202020204" pitchFamily="34" charset="0"/>
          </a:endParaRPr>
        </a:p>
      </dgm:t>
    </dgm:pt>
    <dgm:pt modelId="{48ACA181-70E2-48DC-90D5-60386825F341}" type="parTrans" cxnId="{ABE7B444-144D-436E-A899-D09557C05F0E}">
      <dgm:prSet/>
      <dgm:spPr/>
      <dgm:t>
        <a:bodyPr/>
        <a:lstStyle/>
        <a:p>
          <a:endParaRPr lang="ru-RU"/>
        </a:p>
      </dgm:t>
    </dgm:pt>
    <dgm:pt modelId="{2143698B-FBD6-437F-BAB8-54CFCEB28574}" type="sibTrans" cxnId="{ABE7B444-144D-436E-A899-D09557C05F0E}">
      <dgm:prSet/>
      <dgm:spPr/>
      <dgm:t>
        <a:bodyPr/>
        <a:lstStyle/>
        <a:p>
          <a:endParaRPr lang="ru-RU"/>
        </a:p>
      </dgm:t>
    </dgm:pt>
    <dgm:pt modelId="{50032D5B-879D-4B18-8527-71904BAEC6C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b="0" i="0" u="none" strike="noStrike" cap="none" normalizeH="0" baseline="0" dirty="0" smtClean="0">
              <a:ln>
                <a:noFill/>
              </a:ln>
              <a:solidFill>
                <a:schemeClr val="tx1"/>
              </a:solidFill>
              <a:effectLst/>
              <a:latin typeface="Arial" panose="020B0604020202020204" pitchFamily="34" charset="0"/>
            </a:rPr>
            <a:t>Final points based assessment</a:t>
          </a:r>
          <a:endParaRPr kumimoji="0" lang="ru-RU" altLang="ru-RU" b="0" i="0" u="none" strike="noStrike" cap="none" normalizeH="0" baseline="0" dirty="0" smtClean="0">
            <a:ln>
              <a:noFill/>
            </a:ln>
            <a:solidFill>
              <a:schemeClr val="tx1"/>
            </a:solidFill>
            <a:effectLst/>
            <a:latin typeface="Arial" panose="020B0604020202020204" pitchFamily="34" charset="0"/>
          </a:endParaRPr>
        </a:p>
      </dgm:t>
    </dgm:pt>
    <dgm:pt modelId="{74A84F76-5937-4465-956F-56CD3C014046}" type="parTrans" cxnId="{763341F4-29F6-45AE-B73C-AB3E42F29A4A}">
      <dgm:prSet/>
      <dgm:spPr/>
      <dgm:t>
        <a:bodyPr/>
        <a:lstStyle/>
        <a:p>
          <a:endParaRPr lang="ru-RU"/>
        </a:p>
      </dgm:t>
    </dgm:pt>
    <dgm:pt modelId="{73CA5D2B-66E6-40FF-A52C-9CD5247B0395}" type="sibTrans" cxnId="{763341F4-29F6-45AE-B73C-AB3E42F29A4A}">
      <dgm:prSet/>
      <dgm:spPr/>
      <dgm:t>
        <a:bodyPr/>
        <a:lstStyle/>
        <a:p>
          <a:endParaRPr lang="ru-RU"/>
        </a:p>
      </dgm:t>
    </dgm:pt>
    <dgm:pt modelId="{D6ACF775-E2A1-4462-A757-26D6A3A105B5}" type="pres">
      <dgm:prSet presAssocID="{E115103D-9315-4E3D-A786-1D88D794FF04}" presName="cycle" presStyleCnt="0">
        <dgm:presLayoutVars>
          <dgm:dir val="rev"/>
          <dgm:resizeHandles val="exact"/>
        </dgm:presLayoutVars>
      </dgm:prSet>
      <dgm:spPr/>
    </dgm:pt>
    <dgm:pt modelId="{8874D619-44BC-46A5-A325-4DD65380581C}" type="pres">
      <dgm:prSet presAssocID="{CE0908C4-C9A0-4301-91B3-E94D5085B770}" presName="dummy" presStyleCnt="0"/>
      <dgm:spPr/>
    </dgm:pt>
    <dgm:pt modelId="{F02FEEC0-9A33-4BE6-A1AC-648856D9C96A}" type="pres">
      <dgm:prSet presAssocID="{CE0908C4-C9A0-4301-91B3-E94D5085B770}" presName="node" presStyleLbl="revTx" presStyleIdx="0" presStyleCnt="7">
        <dgm:presLayoutVars>
          <dgm:bulletEnabled val="1"/>
        </dgm:presLayoutVars>
      </dgm:prSet>
      <dgm:spPr/>
      <dgm:t>
        <a:bodyPr/>
        <a:lstStyle/>
        <a:p>
          <a:endParaRPr lang="ru-RU"/>
        </a:p>
      </dgm:t>
    </dgm:pt>
    <dgm:pt modelId="{3B7772B4-8B3E-4476-B3F0-2E627FD2044F}" type="pres">
      <dgm:prSet presAssocID="{71DA6D64-5B82-4CFE-9B4F-8470287CFF3D}" presName="sibTrans" presStyleLbl="node1" presStyleIdx="0" presStyleCnt="7"/>
      <dgm:spPr/>
      <dgm:t>
        <a:bodyPr/>
        <a:lstStyle/>
        <a:p>
          <a:endParaRPr lang="ru-RU"/>
        </a:p>
      </dgm:t>
    </dgm:pt>
    <dgm:pt modelId="{560D74F0-27A7-4638-8FC6-08D9E9B811E5}" type="pres">
      <dgm:prSet presAssocID="{91F96202-B08D-4196-8998-7EA7DD24F76D}" presName="dummy" presStyleCnt="0"/>
      <dgm:spPr/>
    </dgm:pt>
    <dgm:pt modelId="{E5DC6734-7BE2-44C8-95F2-02A7AFDBDDA9}" type="pres">
      <dgm:prSet presAssocID="{91F96202-B08D-4196-8998-7EA7DD24F76D}" presName="node" presStyleLbl="revTx" presStyleIdx="1" presStyleCnt="7">
        <dgm:presLayoutVars>
          <dgm:bulletEnabled val="1"/>
        </dgm:presLayoutVars>
      </dgm:prSet>
      <dgm:spPr/>
      <dgm:t>
        <a:bodyPr/>
        <a:lstStyle/>
        <a:p>
          <a:endParaRPr lang="ru-RU"/>
        </a:p>
      </dgm:t>
    </dgm:pt>
    <dgm:pt modelId="{9CA97789-DD9C-4025-B6CC-E9277F0D41E7}" type="pres">
      <dgm:prSet presAssocID="{E931781F-4D1B-4807-B31E-D0B0019A5228}" presName="sibTrans" presStyleLbl="node1" presStyleIdx="1" presStyleCnt="7"/>
      <dgm:spPr/>
      <dgm:t>
        <a:bodyPr/>
        <a:lstStyle/>
        <a:p>
          <a:endParaRPr lang="ru-RU"/>
        </a:p>
      </dgm:t>
    </dgm:pt>
    <dgm:pt modelId="{20DA5D09-097E-4FBC-801D-B74B05348A54}" type="pres">
      <dgm:prSet presAssocID="{D8EADED6-827B-4A03-BBC1-AFAE887CB1A1}" presName="dummy" presStyleCnt="0"/>
      <dgm:spPr/>
    </dgm:pt>
    <dgm:pt modelId="{845A4470-0AE4-47D5-96F7-FC01353F1622}" type="pres">
      <dgm:prSet presAssocID="{D8EADED6-827B-4A03-BBC1-AFAE887CB1A1}" presName="node" presStyleLbl="revTx" presStyleIdx="2" presStyleCnt="7">
        <dgm:presLayoutVars>
          <dgm:bulletEnabled val="1"/>
        </dgm:presLayoutVars>
      </dgm:prSet>
      <dgm:spPr/>
      <dgm:t>
        <a:bodyPr/>
        <a:lstStyle/>
        <a:p>
          <a:endParaRPr lang="ru-RU"/>
        </a:p>
      </dgm:t>
    </dgm:pt>
    <dgm:pt modelId="{69563390-E453-45E1-ABDF-337C294717DF}" type="pres">
      <dgm:prSet presAssocID="{D0360740-8B9A-4028-A603-4A65E85F30FF}" presName="sibTrans" presStyleLbl="node1" presStyleIdx="2" presStyleCnt="7"/>
      <dgm:spPr/>
      <dgm:t>
        <a:bodyPr/>
        <a:lstStyle/>
        <a:p>
          <a:endParaRPr lang="ru-RU"/>
        </a:p>
      </dgm:t>
    </dgm:pt>
    <dgm:pt modelId="{1E67355A-15BE-49FB-A032-5540AECFABB8}" type="pres">
      <dgm:prSet presAssocID="{2AF5409E-CA0B-4836-8AAB-2EAF4BA2F508}" presName="dummy" presStyleCnt="0"/>
      <dgm:spPr/>
    </dgm:pt>
    <dgm:pt modelId="{9F46441B-59B9-460A-9332-54E90EC320B5}" type="pres">
      <dgm:prSet presAssocID="{2AF5409E-CA0B-4836-8AAB-2EAF4BA2F508}" presName="node" presStyleLbl="revTx" presStyleIdx="3" presStyleCnt="7">
        <dgm:presLayoutVars>
          <dgm:bulletEnabled val="1"/>
        </dgm:presLayoutVars>
      </dgm:prSet>
      <dgm:spPr/>
      <dgm:t>
        <a:bodyPr/>
        <a:lstStyle/>
        <a:p>
          <a:endParaRPr lang="ru-RU"/>
        </a:p>
      </dgm:t>
    </dgm:pt>
    <dgm:pt modelId="{14120438-A7FA-4C62-9A76-B81D83AE4A46}" type="pres">
      <dgm:prSet presAssocID="{3EACAD67-4B96-4E37-B2DE-BF18A4050A86}" presName="sibTrans" presStyleLbl="node1" presStyleIdx="3" presStyleCnt="7"/>
      <dgm:spPr/>
      <dgm:t>
        <a:bodyPr/>
        <a:lstStyle/>
        <a:p>
          <a:endParaRPr lang="ru-RU"/>
        </a:p>
      </dgm:t>
    </dgm:pt>
    <dgm:pt modelId="{FCD2D79A-A567-4954-A120-59C31D70B9E1}" type="pres">
      <dgm:prSet presAssocID="{215DAAB2-4B2B-4F70-B076-D4CD177A8B4A}" presName="dummy" presStyleCnt="0"/>
      <dgm:spPr/>
    </dgm:pt>
    <dgm:pt modelId="{EF102A2D-4DC5-42C4-A659-B6AFFB8C6F3A}" type="pres">
      <dgm:prSet presAssocID="{215DAAB2-4B2B-4F70-B076-D4CD177A8B4A}" presName="node" presStyleLbl="revTx" presStyleIdx="4" presStyleCnt="7">
        <dgm:presLayoutVars>
          <dgm:bulletEnabled val="1"/>
        </dgm:presLayoutVars>
      </dgm:prSet>
      <dgm:spPr/>
      <dgm:t>
        <a:bodyPr/>
        <a:lstStyle/>
        <a:p>
          <a:endParaRPr lang="ru-RU"/>
        </a:p>
      </dgm:t>
    </dgm:pt>
    <dgm:pt modelId="{085965E6-6175-45FE-8303-5B0500ADE611}" type="pres">
      <dgm:prSet presAssocID="{8A835248-CB07-4A66-B968-BA78FE42F7F9}" presName="sibTrans" presStyleLbl="node1" presStyleIdx="4" presStyleCnt="7"/>
      <dgm:spPr/>
      <dgm:t>
        <a:bodyPr/>
        <a:lstStyle/>
        <a:p>
          <a:endParaRPr lang="ru-RU"/>
        </a:p>
      </dgm:t>
    </dgm:pt>
    <dgm:pt modelId="{B6DC65DB-4B43-49B8-B165-B41EB0660FAF}" type="pres">
      <dgm:prSet presAssocID="{7C2F564C-D6B9-4142-86D2-582123E59343}" presName="dummy" presStyleCnt="0"/>
      <dgm:spPr/>
    </dgm:pt>
    <dgm:pt modelId="{9A798E5E-48F2-45A1-A7B3-B13C02F36D25}" type="pres">
      <dgm:prSet presAssocID="{7C2F564C-D6B9-4142-86D2-582123E59343}" presName="node" presStyleLbl="revTx" presStyleIdx="5" presStyleCnt="7">
        <dgm:presLayoutVars>
          <dgm:bulletEnabled val="1"/>
        </dgm:presLayoutVars>
      </dgm:prSet>
      <dgm:spPr/>
      <dgm:t>
        <a:bodyPr/>
        <a:lstStyle/>
        <a:p>
          <a:endParaRPr lang="ru-RU"/>
        </a:p>
      </dgm:t>
    </dgm:pt>
    <dgm:pt modelId="{9ED69570-9979-43C0-8F89-68C28F7CEDD4}" type="pres">
      <dgm:prSet presAssocID="{2143698B-FBD6-437F-BAB8-54CFCEB28574}" presName="sibTrans" presStyleLbl="node1" presStyleIdx="5" presStyleCnt="7"/>
      <dgm:spPr/>
      <dgm:t>
        <a:bodyPr/>
        <a:lstStyle/>
        <a:p>
          <a:endParaRPr lang="ru-RU"/>
        </a:p>
      </dgm:t>
    </dgm:pt>
    <dgm:pt modelId="{67449C59-85F0-405B-B900-A983A70144E9}" type="pres">
      <dgm:prSet presAssocID="{50032D5B-879D-4B18-8527-71904BAEC6CB}" presName="dummy" presStyleCnt="0"/>
      <dgm:spPr/>
    </dgm:pt>
    <dgm:pt modelId="{E7883A6F-9E6C-4A44-9F9E-95EDDBBF6C14}" type="pres">
      <dgm:prSet presAssocID="{50032D5B-879D-4B18-8527-71904BAEC6CB}" presName="node" presStyleLbl="revTx" presStyleIdx="6" presStyleCnt="7">
        <dgm:presLayoutVars>
          <dgm:bulletEnabled val="1"/>
        </dgm:presLayoutVars>
      </dgm:prSet>
      <dgm:spPr/>
      <dgm:t>
        <a:bodyPr/>
        <a:lstStyle/>
        <a:p>
          <a:endParaRPr lang="ru-RU"/>
        </a:p>
      </dgm:t>
    </dgm:pt>
    <dgm:pt modelId="{285A4DC8-08E4-4DE2-9FBE-B3439F7EA7EC}" type="pres">
      <dgm:prSet presAssocID="{73CA5D2B-66E6-40FF-A52C-9CD5247B0395}" presName="sibTrans" presStyleLbl="node1" presStyleIdx="6" presStyleCnt="7"/>
      <dgm:spPr/>
      <dgm:t>
        <a:bodyPr/>
        <a:lstStyle/>
        <a:p>
          <a:endParaRPr lang="ru-RU"/>
        </a:p>
      </dgm:t>
    </dgm:pt>
  </dgm:ptLst>
  <dgm:cxnLst>
    <dgm:cxn modelId="{9352EEF6-5355-428A-8055-B85B8B1C9C57}" type="presOf" srcId="{D8EADED6-827B-4A03-BBC1-AFAE887CB1A1}" destId="{845A4470-0AE4-47D5-96F7-FC01353F1622}" srcOrd="0" destOrd="0" presId="urn:microsoft.com/office/officeart/2005/8/layout/cycle1"/>
    <dgm:cxn modelId="{A78B68C1-01B9-4E49-B9FB-9381A1AFA453}" type="presOf" srcId="{2AF5409E-CA0B-4836-8AAB-2EAF4BA2F508}" destId="{9F46441B-59B9-460A-9332-54E90EC320B5}" srcOrd="0" destOrd="0" presId="urn:microsoft.com/office/officeart/2005/8/layout/cycle1"/>
    <dgm:cxn modelId="{4A9B60DB-9E37-4865-95B2-9E0D81393CCA}" type="presOf" srcId="{8A835248-CB07-4A66-B968-BA78FE42F7F9}" destId="{085965E6-6175-45FE-8303-5B0500ADE611}" srcOrd="0" destOrd="0" presId="urn:microsoft.com/office/officeart/2005/8/layout/cycle1"/>
    <dgm:cxn modelId="{D88ED82D-7E89-4A54-8160-29A3D46AA339}" type="presOf" srcId="{73CA5D2B-66E6-40FF-A52C-9CD5247B0395}" destId="{285A4DC8-08E4-4DE2-9FBE-B3439F7EA7EC}" srcOrd="0" destOrd="0" presId="urn:microsoft.com/office/officeart/2005/8/layout/cycle1"/>
    <dgm:cxn modelId="{BE230F64-2CC8-419A-9C75-00D89C185752}" srcId="{E115103D-9315-4E3D-A786-1D88D794FF04}" destId="{215DAAB2-4B2B-4F70-B076-D4CD177A8B4A}" srcOrd="4" destOrd="0" parTransId="{F69EF51B-BA76-42FA-9BD0-987588077674}" sibTransId="{8A835248-CB07-4A66-B968-BA78FE42F7F9}"/>
    <dgm:cxn modelId="{84FFABAD-17BE-40D2-8E0A-326B12A05DB4}" srcId="{E115103D-9315-4E3D-A786-1D88D794FF04}" destId="{CE0908C4-C9A0-4301-91B3-E94D5085B770}" srcOrd="0" destOrd="0" parTransId="{E8BEDC55-C2F6-4D9F-BE2F-6D17BED54E07}" sibTransId="{71DA6D64-5B82-4CFE-9B4F-8470287CFF3D}"/>
    <dgm:cxn modelId="{F44B97BF-2831-4E22-AF84-E7BF53E5B522}" srcId="{E115103D-9315-4E3D-A786-1D88D794FF04}" destId="{91F96202-B08D-4196-8998-7EA7DD24F76D}" srcOrd="1" destOrd="0" parTransId="{D2B3CB37-C2EC-481F-80B5-4FF46C302EA5}" sibTransId="{E931781F-4D1B-4807-B31E-D0B0019A5228}"/>
    <dgm:cxn modelId="{A2CB151A-DEF7-4DF5-B3FC-E36A9B8A16E5}" type="presOf" srcId="{E931781F-4D1B-4807-B31E-D0B0019A5228}" destId="{9CA97789-DD9C-4025-B6CC-E9277F0D41E7}" srcOrd="0" destOrd="0" presId="urn:microsoft.com/office/officeart/2005/8/layout/cycle1"/>
    <dgm:cxn modelId="{41B86BB6-2667-415A-8184-F8A7B4C9BB78}" type="presOf" srcId="{91F96202-B08D-4196-8998-7EA7DD24F76D}" destId="{E5DC6734-7BE2-44C8-95F2-02A7AFDBDDA9}" srcOrd="0" destOrd="0" presId="urn:microsoft.com/office/officeart/2005/8/layout/cycle1"/>
    <dgm:cxn modelId="{CCEE9C25-2028-4008-AEB6-AF85DC8959D6}" srcId="{E115103D-9315-4E3D-A786-1D88D794FF04}" destId="{2AF5409E-CA0B-4836-8AAB-2EAF4BA2F508}" srcOrd="3" destOrd="0" parTransId="{E45F18AD-F52B-45FD-8EC9-C98C1C10421F}" sibTransId="{3EACAD67-4B96-4E37-B2DE-BF18A4050A86}"/>
    <dgm:cxn modelId="{6916B372-8D66-4DCF-A5ED-7FE6287C9279}" type="presOf" srcId="{3EACAD67-4B96-4E37-B2DE-BF18A4050A86}" destId="{14120438-A7FA-4C62-9A76-B81D83AE4A46}" srcOrd="0" destOrd="0" presId="urn:microsoft.com/office/officeart/2005/8/layout/cycle1"/>
    <dgm:cxn modelId="{ABE7B444-144D-436E-A899-D09557C05F0E}" srcId="{E115103D-9315-4E3D-A786-1D88D794FF04}" destId="{7C2F564C-D6B9-4142-86D2-582123E59343}" srcOrd="5" destOrd="0" parTransId="{48ACA181-70E2-48DC-90D5-60386825F341}" sibTransId="{2143698B-FBD6-437F-BAB8-54CFCEB28574}"/>
    <dgm:cxn modelId="{EBE80F20-9594-416C-B475-C979925BBB8D}" type="presOf" srcId="{E115103D-9315-4E3D-A786-1D88D794FF04}" destId="{D6ACF775-E2A1-4462-A757-26D6A3A105B5}" srcOrd="0" destOrd="0" presId="urn:microsoft.com/office/officeart/2005/8/layout/cycle1"/>
    <dgm:cxn modelId="{1B69C106-FD73-4702-9FE0-C055017EF969}" type="presOf" srcId="{CE0908C4-C9A0-4301-91B3-E94D5085B770}" destId="{F02FEEC0-9A33-4BE6-A1AC-648856D9C96A}" srcOrd="0" destOrd="0" presId="urn:microsoft.com/office/officeart/2005/8/layout/cycle1"/>
    <dgm:cxn modelId="{E4549E0D-944A-404C-A502-694D5EB685C8}" type="presOf" srcId="{71DA6D64-5B82-4CFE-9B4F-8470287CFF3D}" destId="{3B7772B4-8B3E-4476-B3F0-2E627FD2044F}" srcOrd="0" destOrd="0" presId="urn:microsoft.com/office/officeart/2005/8/layout/cycle1"/>
    <dgm:cxn modelId="{6ABA0E09-BFAB-4788-ADED-EA2A2A0F6526}" srcId="{E115103D-9315-4E3D-A786-1D88D794FF04}" destId="{D8EADED6-827B-4A03-BBC1-AFAE887CB1A1}" srcOrd="2" destOrd="0" parTransId="{3157464F-7261-4C7A-8DED-9B735C0F445E}" sibTransId="{D0360740-8B9A-4028-A603-4A65E85F30FF}"/>
    <dgm:cxn modelId="{5749394D-A0E5-4FBF-86F1-CD0C4D41CBF0}" type="presOf" srcId="{7C2F564C-D6B9-4142-86D2-582123E59343}" destId="{9A798E5E-48F2-45A1-A7B3-B13C02F36D25}" srcOrd="0" destOrd="0" presId="urn:microsoft.com/office/officeart/2005/8/layout/cycle1"/>
    <dgm:cxn modelId="{763341F4-29F6-45AE-B73C-AB3E42F29A4A}" srcId="{E115103D-9315-4E3D-A786-1D88D794FF04}" destId="{50032D5B-879D-4B18-8527-71904BAEC6CB}" srcOrd="6" destOrd="0" parTransId="{74A84F76-5937-4465-956F-56CD3C014046}" sibTransId="{73CA5D2B-66E6-40FF-A52C-9CD5247B0395}"/>
    <dgm:cxn modelId="{7C85DFC4-B839-4230-8473-990ECBCCE9BE}" type="presOf" srcId="{50032D5B-879D-4B18-8527-71904BAEC6CB}" destId="{E7883A6F-9E6C-4A44-9F9E-95EDDBBF6C14}" srcOrd="0" destOrd="0" presId="urn:microsoft.com/office/officeart/2005/8/layout/cycle1"/>
    <dgm:cxn modelId="{3AB353B3-65CA-4A5E-87E6-746D5A8AC021}" type="presOf" srcId="{215DAAB2-4B2B-4F70-B076-D4CD177A8B4A}" destId="{EF102A2D-4DC5-42C4-A659-B6AFFB8C6F3A}" srcOrd="0" destOrd="0" presId="urn:microsoft.com/office/officeart/2005/8/layout/cycle1"/>
    <dgm:cxn modelId="{DE5D974C-A29A-44A4-BA2E-3138657A0E77}" type="presOf" srcId="{2143698B-FBD6-437F-BAB8-54CFCEB28574}" destId="{9ED69570-9979-43C0-8F89-68C28F7CEDD4}" srcOrd="0" destOrd="0" presId="urn:microsoft.com/office/officeart/2005/8/layout/cycle1"/>
    <dgm:cxn modelId="{08130C80-0AA7-4C0D-84CC-998296263C64}" type="presOf" srcId="{D0360740-8B9A-4028-A603-4A65E85F30FF}" destId="{69563390-E453-45E1-ABDF-337C294717DF}" srcOrd="0" destOrd="0" presId="urn:microsoft.com/office/officeart/2005/8/layout/cycle1"/>
    <dgm:cxn modelId="{25B258DE-44A8-44E8-847F-125B720935BE}" type="presParOf" srcId="{D6ACF775-E2A1-4462-A757-26D6A3A105B5}" destId="{8874D619-44BC-46A5-A325-4DD65380581C}" srcOrd="0" destOrd="0" presId="urn:microsoft.com/office/officeart/2005/8/layout/cycle1"/>
    <dgm:cxn modelId="{A4C3A35D-7A46-495E-8D0C-F5F62481170A}" type="presParOf" srcId="{D6ACF775-E2A1-4462-A757-26D6A3A105B5}" destId="{F02FEEC0-9A33-4BE6-A1AC-648856D9C96A}" srcOrd="1" destOrd="0" presId="urn:microsoft.com/office/officeart/2005/8/layout/cycle1"/>
    <dgm:cxn modelId="{F54B6631-FC68-4A80-9A2A-1B4435C7542B}" type="presParOf" srcId="{D6ACF775-E2A1-4462-A757-26D6A3A105B5}" destId="{3B7772B4-8B3E-4476-B3F0-2E627FD2044F}" srcOrd="2" destOrd="0" presId="urn:microsoft.com/office/officeart/2005/8/layout/cycle1"/>
    <dgm:cxn modelId="{A1C32011-44B9-4D6A-AB99-5993F3856633}" type="presParOf" srcId="{D6ACF775-E2A1-4462-A757-26D6A3A105B5}" destId="{560D74F0-27A7-4638-8FC6-08D9E9B811E5}" srcOrd="3" destOrd="0" presId="urn:microsoft.com/office/officeart/2005/8/layout/cycle1"/>
    <dgm:cxn modelId="{20DECF5B-9119-4133-8636-36D985A12982}" type="presParOf" srcId="{D6ACF775-E2A1-4462-A757-26D6A3A105B5}" destId="{E5DC6734-7BE2-44C8-95F2-02A7AFDBDDA9}" srcOrd="4" destOrd="0" presId="urn:microsoft.com/office/officeart/2005/8/layout/cycle1"/>
    <dgm:cxn modelId="{5509A6B3-395B-4E04-98AE-7E926777C72A}" type="presParOf" srcId="{D6ACF775-E2A1-4462-A757-26D6A3A105B5}" destId="{9CA97789-DD9C-4025-B6CC-E9277F0D41E7}" srcOrd="5" destOrd="0" presId="urn:microsoft.com/office/officeart/2005/8/layout/cycle1"/>
    <dgm:cxn modelId="{05C2D17B-A306-4D45-9073-842F3DE9AA3D}" type="presParOf" srcId="{D6ACF775-E2A1-4462-A757-26D6A3A105B5}" destId="{20DA5D09-097E-4FBC-801D-B74B05348A54}" srcOrd="6" destOrd="0" presId="urn:microsoft.com/office/officeart/2005/8/layout/cycle1"/>
    <dgm:cxn modelId="{75164162-B2D1-426C-AA87-29F332C1CC8B}" type="presParOf" srcId="{D6ACF775-E2A1-4462-A757-26D6A3A105B5}" destId="{845A4470-0AE4-47D5-96F7-FC01353F1622}" srcOrd="7" destOrd="0" presId="urn:microsoft.com/office/officeart/2005/8/layout/cycle1"/>
    <dgm:cxn modelId="{82DF898E-9340-4804-B76C-3F94435919CF}" type="presParOf" srcId="{D6ACF775-E2A1-4462-A757-26D6A3A105B5}" destId="{69563390-E453-45E1-ABDF-337C294717DF}" srcOrd="8" destOrd="0" presId="urn:microsoft.com/office/officeart/2005/8/layout/cycle1"/>
    <dgm:cxn modelId="{92E890F9-34F0-499C-8F04-0596B719AFDB}" type="presParOf" srcId="{D6ACF775-E2A1-4462-A757-26D6A3A105B5}" destId="{1E67355A-15BE-49FB-A032-5540AECFABB8}" srcOrd="9" destOrd="0" presId="urn:microsoft.com/office/officeart/2005/8/layout/cycle1"/>
    <dgm:cxn modelId="{07347A68-FBD4-409E-98F8-D08B221A7A35}" type="presParOf" srcId="{D6ACF775-E2A1-4462-A757-26D6A3A105B5}" destId="{9F46441B-59B9-460A-9332-54E90EC320B5}" srcOrd="10" destOrd="0" presId="urn:microsoft.com/office/officeart/2005/8/layout/cycle1"/>
    <dgm:cxn modelId="{AD9C0E5D-E584-4A71-8B55-E180D6CFD8C6}" type="presParOf" srcId="{D6ACF775-E2A1-4462-A757-26D6A3A105B5}" destId="{14120438-A7FA-4C62-9A76-B81D83AE4A46}" srcOrd="11" destOrd="0" presId="urn:microsoft.com/office/officeart/2005/8/layout/cycle1"/>
    <dgm:cxn modelId="{7D588958-8482-40CF-B634-BB9555D6F1AD}" type="presParOf" srcId="{D6ACF775-E2A1-4462-A757-26D6A3A105B5}" destId="{FCD2D79A-A567-4954-A120-59C31D70B9E1}" srcOrd="12" destOrd="0" presId="urn:microsoft.com/office/officeart/2005/8/layout/cycle1"/>
    <dgm:cxn modelId="{A0086502-004D-4608-9C37-3A0986E43876}" type="presParOf" srcId="{D6ACF775-E2A1-4462-A757-26D6A3A105B5}" destId="{EF102A2D-4DC5-42C4-A659-B6AFFB8C6F3A}" srcOrd="13" destOrd="0" presId="urn:microsoft.com/office/officeart/2005/8/layout/cycle1"/>
    <dgm:cxn modelId="{62690F8B-607D-42AC-BE7C-1EA85EF58B93}" type="presParOf" srcId="{D6ACF775-E2A1-4462-A757-26D6A3A105B5}" destId="{085965E6-6175-45FE-8303-5B0500ADE611}" srcOrd="14" destOrd="0" presId="urn:microsoft.com/office/officeart/2005/8/layout/cycle1"/>
    <dgm:cxn modelId="{33F1EE0F-5FD2-4CC9-AC61-136FD17C3823}" type="presParOf" srcId="{D6ACF775-E2A1-4462-A757-26D6A3A105B5}" destId="{B6DC65DB-4B43-49B8-B165-B41EB0660FAF}" srcOrd="15" destOrd="0" presId="urn:microsoft.com/office/officeart/2005/8/layout/cycle1"/>
    <dgm:cxn modelId="{5DCE15E3-A0DD-49AF-A9B9-D576036275AC}" type="presParOf" srcId="{D6ACF775-E2A1-4462-A757-26D6A3A105B5}" destId="{9A798E5E-48F2-45A1-A7B3-B13C02F36D25}" srcOrd="16" destOrd="0" presId="urn:microsoft.com/office/officeart/2005/8/layout/cycle1"/>
    <dgm:cxn modelId="{AF94EA44-46C1-4D20-9D7B-EA2836E711BE}" type="presParOf" srcId="{D6ACF775-E2A1-4462-A757-26D6A3A105B5}" destId="{9ED69570-9979-43C0-8F89-68C28F7CEDD4}" srcOrd="17" destOrd="0" presId="urn:microsoft.com/office/officeart/2005/8/layout/cycle1"/>
    <dgm:cxn modelId="{C8FFF98D-713E-4445-A5EA-22B2143640C8}" type="presParOf" srcId="{D6ACF775-E2A1-4462-A757-26D6A3A105B5}" destId="{67449C59-85F0-405B-B900-A983A70144E9}" srcOrd="18" destOrd="0" presId="urn:microsoft.com/office/officeart/2005/8/layout/cycle1"/>
    <dgm:cxn modelId="{DC57688C-4675-4003-A7CD-6F1F89485F7C}" type="presParOf" srcId="{D6ACF775-E2A1-4462-A757-26D6A3A105B5}" destId="{E7883A6F-9E6C-4A44-9F9E-95EDDBBF6C14}" srcOrd="19" destOrd="0" presId="urn:microsoft.com/office/officeart/2005/8/layout/cycle1"/>
    <dgm:cxn modelId="{B7A5348C-8C06-4A8A-8304-B6741524BA69}" type="presParOf" srcId="{D6ACF775-E2A1-4462-A757-26D6A3A105B5}" destId="{285A4DC8-08E4-4DE2-9FBE-B3439F7EA7EC}" srcOrd="20" destOrd="0" presId="urn:microsoft.com/office/officeart/2005/8/layout/cycle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7A8589-1908-4B78-BE48-CC653E4DED6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ru-RU"/>
        </a:p>
      </dgm:t>
    </dgm:pt>
    <dgm:pt modelId="{E6BCE978-4A10-490C-A46B-3828B69E0E0F}">
      <dgm:prSet phldrT="[Текст]"/>
      <dgm:spPr/>
      <dgm:t>
        <a:bodyPr/>
        <a:lstStyle/>
        <a:p>
          <a:r>
            <a:rPr lang="en-US" dirty="0" smtClean="0"/>
            <a:t>International </a:t>
          </a:r>
          <a:r>
            <a:rPr lang="en-US" dirty="0" smtClean="0"/>
            <a:t>Relations &amp; Communications</a:t>
          </a:r>
          <a:endParaRPr lang="ru-RU" dirty="0"/>
        </a:p>
      </dgm:t>
    </dgm:pt>
    <dgm:pt modelId="{58C29C3E-3D41-4BED-913C-820AC027B5FB}" type="parTrans" cxnId="{5CF4D951-019F-4634-B779-8912791B8703}">
      <dgm:prSet/>
      <dgm:spPr/>
      <dgm:t>
        <a:bodyPr/>
        <a:lstStyle/>
        <a:p>
          <a:endParaRPr lang="ru-RU"/>
        </a:p>
      </dgm:t>
    </dgm:pt>
    <dgm:pt modelId="{6D4541A1-21EF-4A01-A2D9-469D7310899D}" type="sibTrans" cxnId="{5CF4D951-019F-4634-B779-8912791B8703}">
      <dgm:prSet/>
      <dgm:spPr/>
      <dgm:t>
        <a:bodyPr/>
        <a:lstStyle/>
        <a:p>
          <a:endParaRPr lang="ru-RU"/>
        </a:p>
      </dgm:t>
    </dgm:pt>
    <dgm:pt modelId="{2BB95206-43CE-4F64-8DBD-81CF7C734BBD}">
      <dgm:prSet phldrT="[Текст]"/>
      <dgm:spPr/>
      <dgm:t>
        <a:bodyPr/>
        <a:lstStyle/>
        <a:p>
          <a:r>
            <a:rPr lang="en-US" dirty="0" smtClean="0"/>
            <a:t>Client/</a:t>
          </a:r>
        </a:p>
        <a:p>
          <a:r>
            <a:rPr lang="en-US" dirty="0" smtClean="0"/>
            <a:t>Slovak Regional office</a:t>
          </a:r>
          <a:endParaRPr lang="ru-RU" dirty="0"/>
        </a:p>
      </dgm:t>
    </dgm:pt>
    <dgm:pt modelId="{1E9FD211-F84A-4C79-88DF-AE85C2CC8658}" type="parTrans" cxnId="{3B820C10-CA72-4E2A-93D9-07EC7D317870}">
      <dgm:prSet/>
      <dgm:spPr/>
      <dgm:t>
        <a:bodyPr/>
        <a:lstStyle/>
        <a:p>
          <a:endParaRPr lang="ru-RU"/>
        </a:p>
      </dgm:t>
    </dgm:pt>
    <dgm:pt modelId="{45466E5C-2B44-43C4-A787-0423447F325B}" type="sibTrans" cxnId="{3B820C10-CA72-4E2A-93D9-07EC7D317870}">
      <dgm:prSet/>
      <dgm:spPr/>
      <dgm:t>
        <a:bodyPr/>
        <a:lstStyle/>
        <a:p>
          <a:endParaRPr lang="ru-RU"/>
        </a:p>
      </dgm:t>
    </dgm:pt>
    <dgm:pt modelId="{F896B254-9B2E-4098-B70F-1E48DD7C7C23}">
      <dgm:prSet phldrT="[Текст]"/>
      <dgm:spPr/>
      <dgm:t>
        <a:bodyPr/>
        <a:lstStyle/>
        <a:p>
          <a:r>
            <a:rPr lang="en-US" dirty="0" smtClean="0"/>
            <a:t>Compliance</a:t>
          </a:r>
          <a:endParaRPr lang="ru-RU" dirty="0"/>
        </a:p>
      </dgm:t>
    </dgm:pt>
    <dgm:pt modelId="{7BF3A611-034D-45A4-B19B-ADBA5ED7B457}" type="parTrans" cxnId="{657591CB-4A1A-4369-B559-0E77451CC59E}">
      <dgm:prSet/>
      <dgm:spPr/>
      <dgm:t>
        <a:bodyPr/>
        <a:lstStyle/>
        <a:p>
          <a:endParaRPr lang="ru-RU"/>
        </a:p>
      </dgm:t>
    </dgm:pt>
    <dgm:pt modelId="{E0756CFD-E6C0-4FA7-AD33-1B938EEE8E84}" type="sibTrans" cxnId="{657591CB-4A1A-4369-B559-0E77451CC59E}">
      <dgm:prSet/>
      <dgm:spPr/>
      <dgm:t>
        <a:bodyPr/>
        <a:lstStyle/>
        <a:p>
          <a:endParaRPr lang="ru-RU"/>
        </a:p>
      </dgm:t>
    </dgm:pt>
    <dgm:pt modelId="{B2563853-9D98-4F49-9C55-0832B2D7B82E}">
      <dgm:prSet phldrT="[Текст]"/>
      <dgm:spPr/>
      <dgm:t>
        <a:bodyPr/>
        <a:lstStyle/>
        <a:p>
          <a:r>
            <a:rPr lang="en-US" dirty="0" smtClean="0"/>
            <a:t>Legal </a:t>
          </a:r>
          <a:endParaRPr lang="ru-RU" dirty="0"/>
        </a:p>
      </dgm:t>
    </dgm:pt>
    <dgm:pt modelId="{13189062-4A10-432C-A704-40AD070A389F}" type="parTrans" cxnId="{C282B7D1-994C-4175-8BB6-EB0541252137}">
      <dgm:prSet/>
      <dgm:spPr/>
      <dgm:t>
        <a:bodyPr/>
        <a:lstStyle/>
        <a:p>
          <a:endParaRPr lang="ru-RU"/>
        </a:p>
      </dgm:t>
    </dgm:pt>
    <dgm:pt modelId="{A4EB7FB7-3904-4D73-B705-389695824C2D}" type="sibTrans" cxnId="{C282B7D1-994C-4175-8BB6-EB0541252137}">
      <dgm:prSet/>
      <dgm:spPr/>
      <dgm:t>
        <a:bodyPr/>
        <a:lstStyle/>
        <a:p>
          <a:endParaRPr lang="ru-RU"/>
        </a:p>
      </dgm:t>
    </dgm:pt>
    <dgm:pt modelId="{80D9A8A7-9E90-40FF-B575-CD3070772D14}">
      <dgm:prSet phldrT="[Текст]"/>
      <dgm:spPr/>
      <dgm:t>
        <a:bodyPr/>
        <a:lstStyle/>
        <a:p>
          <a:r>
            <a:rPr lang="en-US" dirty="0" smtClean="0"/>
            <a:t>Procurement</a:t>
          </a:r>
          <a:endParaRPr lang="ru-RU" dirty="0"/>
        </a:p>
      </dgm:t>
    </dgm:pt>
    <dgm:pt modelId="{F501788F-07EF-49DA-9429-29371E41415E}" type="parTrans" cxnId="{B5ECF4B8-BE5E-413C-88CC-F01392C4E56F}">
      <dgm:prSet/>
      <dgm:spPr/>
      <dgm:t>
        <a:bodyPr/>
        <a:lstStyle/>
        <a:p>
          <a:endParaRPr lang="ru-RU"/>
        </a:p>
      </dgm:t>
    </dgm:pt>
    <dgm:pt modelId="{BB22BFD0-F4B7-4F0C-BF31-C6DE8FC47E10}" type="sibTrans" cxnId="{B5ECF4B8-BE5E-413C-88CC-F01392C4E56F}">
      <dgm:prSet/>
      <dgm:spPr/>
      <dgm:t>
        <a:bodyPr/>
        <a:lstStyle/>
        <a:p>
          <a:endParaRPr lang="ru-RU"/>
        </a:p>
      </dgm:t>
    </dgm:pt>
    <dgm:pt modelId="{68C1180C-1CB6-4F19-A00A-E4B9CDA81133}" type="pres">
      <dgm:prSet presAssocID="{117A8589-1908-4B78-BE48-CC653E4DED60}" presName="diagram" presStyleCnt="0">
        <dgm:presLayoutVars>
          <dgm:dir/>
          <dgm:resizeHandles val="exact"/>
        </dgm:presLayoutVars>
      </dgm:prSet>
      <dgm:spPr/>
      <dgm:t>
        <a:bodyPr/>
        <a:lstStyle/>
        <a:p>
          <a:endParaRPr lang="ru-RU"/>
        </a:p>
      </dgm:t>
    </dgm:pt>
    <dgm:pt modelId="{9DA9C1CE-48EC-400E-AF1C-8EBB3AF27F6C}" type="pres">
      <dgm:prSet presAssocID="{E6BCE978-4A10-490C-A46B-3828B69E0E0F}" presName="node" presStyleLbl="node1" presStyleIdx="0" presStyleCnt="5" custLinFactNeighborX="-1392" custLinFactNeighborY="-4871">
        <dgm:presLayoutVars>
          <dgm:bulletEnabled val="1"/>
        </dgm:presLayoutVars>
      </dgm:prSet>
      <dgm:spPr/>
      <dgm:t>
        <a:bodyPr/>
        <a:lstStyle/>
        <a:p>
          <a:endParaRPr lang="ru-RU"/>
        </a:p>
      </dgm:t>
    </dgm:pt>
    <dgm:pt modelId="{5D320BDA-F381-4511-A082-EE69C184A83E}" type="pres">
      <dgm:prSet presAssocID="{6D4541A1-21EF-4A01-A2D9-469D7310899D}" presName="sibTrans" presStyleCnt="0"/>
      <dgm:spPr/>
    </dgm:pt>
    <dgm:pt modelId="{81FF5CA6-9607-438F-BECC-2DC70339A997}" type="pres">
      <dgm:prSet presAssocID="{2BB95206-43CE-4F64-8DBD-81CF7C734BBD}" presName="node" presStyleLbl="node1" presStyleIdx="1" presStyleCnt="5">
        <dgm:presLayoutVars>
          <dgm:bulletEnabled val="1"/>
        </dgm:presLayoutVars>
      </dgm:prSet>
      <dgm:spPr/>
      <dgm:t>
        <a:bodyPr/>
        <a:lstStyle/>
        <a:p>
          <a:endParaRPr lang="ru-RU"/>
        </a:p>
      </dgm:t>
    </dgm:pt>
    <dgm:pt modelId="{F9FF1F99-9589-401B-BBE9-2E6029846477}" type="pres">
      <dgm:prSet presAssocID="{45466E5C-2B44-43C4-A787-0423447F325B}" presName="sibTrans" presStyleCnt="0"/>
      <dgm:spPr/>
    </dgm:pt>
    <dgm:pt modelId="{AE37AB83-0A10-4328-B0BA-7B5CCD993D58}" type="pres">
      <dgm:prSet presAssocID="{F896B254-9B2E-4098-B70F-1E48DD7C7C23}" presName="node" presStyleLbl="node1" presStyleIdx="2" presStyleCnt="5">
        <dgm:presLayoutVars>
          <dgm:bulletEnabled val="1"/>
        </dgm:presLayoutVars>
      </dgm:prSet>
      <dgm:spPr/>
      <dgm:t>
        <a:bodyPr/>
        <a:lstStyle/>
        <a:p>
          <a:endParaRPr lang="ru-RU"/>
        </a:p>
      </dgm:t>
    </dgm:pt>
    <dgm:pt modelId="{4433DF5C-16CA-4C09-80BC-CF7B02BBF268}" type="pres">
      <dgm:prSet presAssocID="{E0756CFD-E6C0-4FA7-AD33-1B938EEE8E84}" presName="sibTrans" presStyleCnt="0"/>
      <dgm:spPr/>
    </dgm:pt>
    <dgm:pt modelId="{6011B766-3BB6-4D21-A8A8-5ABD41F08CCD}" type="pres">
      <dgm:prSet presAssocID="{B2563853-9D98-4F49-9C55-0832B2D7B82E}" presName="node" presStyleLbl="node1" presStyleIdx="3" presStyleCnt="5">
        <dgm:presLayoutVars>
          <dgm:bulletEnabled val="1"/>
        </dgm:presLayoutVars>
      </dgm:prSet>
      <dgm:spPr/>
      <dgm:t>
        <a:bodyPr/>
        <a:lstStyle/>
        <a:p>
          <a:endParaRPr lang="ru-RU"/>
        </a:p>
      </dgm:t>
    </dgm:pt>
    <dgm:pt modelId="{0023B244-DD5F-42CD-B57B-C0E907ACD1EF}" type="pres">
      <dgm:prSet presAssocID="{A4EB7FB7-3904-4D73-B705-389695824C2D}" presName="sibTrans" presStyleCnt="0"/>
      <dgm:spPr/>
    </dgm:pt>
    <dgm:pt modelId="{3A5D7C98-3FE3-40CF-9609-0BA6CCA5C73E}" type="pres">
      <dgm:prSet presAssocID="{80D9A8A7-9E90-40FF-B575-CD3070772D14}" presName="node" presStyleLbl="node1" presStyleIdx="4" presStyleCnt="5">
        <dgm:presLayoutVars>
          <dgm:bulletEnabled val="1"/>
        </dgm:presLayoutVars>
      </dgm:prSet>
      <dgm:spPr/>
      <dgm:t>
        <a:bodyPr/>
        <a:lstStyle/>
        <a:p>
          <a:endParaRPr lang="ru-RU"/>
        </a:p>
      </dgm:t>
    </dgm:pt>
  </dgm:ptLst>
  <dgm:cxnLst>
    <dgm:cxn modelId="{8F4FADE6-D1F9-4FA0-89A8-81E95A13718C}" type="presOf" srcId="{B2563853-9D98-4F49-9C55-0832B2D7B82E}" destId="{6011B766-3BB6-4D21-A8A8-5ABD41F08CCD}" srcOrd="0" destOrd="0" presId="urn:microsoft.com/office/officeart/2005/8/layout/default"/>
    <dgm:cxn modelId="{657591CB-4A1A-4369-B559-0E77451CC59E}" srcId="{117A8589-1908-4B78-BE48-CC653E4DED60}" destId="{F896B254-9B2E-4098-B70F-1E48DD7C7C23}" srcOrd="2" destOrd="0" parTransId="{7BF3A611-034D-45A4-B19B-ADBA5ED7B457}" sibTransId="{E0756CFD-E6C0-4FA7-AD33-1B938EEE8E84}"/>
    <dgm:cxn modelId="{6A0C7255-BB35-4DD7-AF1B-C2C282FE58F2}" type="presOf" srcId="{2BB95206-43CE-4F64-8DBD-81CF7C734BBD}" destId="{81FF5CA6-9607-438F-BECC-2DC70339A997}" srcOrd="0" destOrd="0" presId="urn:microsoft.com/office/officeart/2005/8/layout/default"/>
    <dgm:cxn modelId="{B5ECF4B8-BE5E-413C-88CC-F01392C4E56F}" srcId="{117A8589-1908-4B78-BE48-CC653E4DED60}" destId="{80D9A8A7-9E90-40FF-B575-CD3070772D14}" srcOrd="4" destOrd="0" parTransId="{F501788F-07EF-49DA-9429-29371E41415E}" sibTransId="{BB22BFD0-F4B7-4F0C-BF31-C6DE8FC47E10}"/>
    <dgm:cxn modelId="{C282B7D1-994C-4175-8BB6-EB0541252137}" srcId="{117A8589-1908-4B78-BE48-CC653E4DED60}" destId="{B2563853-9D98-4F49-9C55-0832B2D7B82E}" srcOrd="3" destOrd="0" parTransId="{13189062-4A10-432C-A704-40AD070A389F}" sibTransId="{A4EB7FB7-3904-4D73-B705-389695824C2D}"/>
    <dgm:cxn modelId="{F483CD05-5F3B-43B9-8240-84F26BD21C06}" type="presOf" srcId="{E6BCE978-4A10-490C-A46B-3828B69E0E0F}" destId="{9DA9C1CE-48EC-400E-AF1C-8EBB3AF27F6C}" srcOrd="0" destOrd="0" presId="urn:microsoft.com/office/officeart/2005/8/layout/default"/>
    <dgm:cxn modelId="{5CF4D951-019F-4634-B779-8912791B8703}" srcId="{117A8589-1908-4B78-BE48-CC653E4DED60}" destId="{E6BCE978-4A10-490C-A46B-3828B69E0E0F}" srcOrd="0" destOrd="0" parTransId="{58C29C3E-3D41-4BED-913C-820AC027B5FB}" sibTransId="{6D4541A1-21EF-4A01-A2D9-469D7310899D}"/>
    <dgm:cxn modelId="{7EAEE6E9-931E-4416-AA11-A9A6F6190D0F}" type="presOf" srcId="{80D9A8A7-9E90-40FF-B575-CD3070772D14}" destId="{3A5D7C98-3FE3-40CF-9609-0BA6CCA5C73E}" srcOrd="0" destOrd="0" presId="urn:microsoft.com/office/officeart/2005/8/layout/default"/>
    <dgm:cxn modelId="{17A9F10A-FFB5-4603-BCE4-F0ED636A8D5F}" type="presOf" srcId="{117A8589-1908-4B78-BE48-CC653E4DED60}" destId="{68C1180C-1CB6-4F19-A00A-E4B9CDA81133}" srcOrd="0" destOrd="0" presId="urn:microsoft.com/office/officeart/2005/8/layout/default"/>
    <dgm:cxn modelId="{EA355CC6-4118-482A-A7C7-47DAAA5ADF76}" type="presOf" srcId="{F896B254-9B2E-4098-B70F-1E48DD7C7C23}" destId="{AE37AB83-0A10-4328-B0BA-7B5CCD993D58}" srcOrd="0" destOrd="0" presId="urn:microsoft.com/office/officeart/2005/8/layout/default"/>
    <dgm:cxn modelId="{3B820C10-CA72-4E2A-93D9-07EC7D317870}" srcId="{117A8589-1908-4B78-BE48-CC653E4DED60}" destId="{2BB95206-43CE-4F64-8DBD-81CF7C734BBD}" srcOrd="1" destOrd="0" parTransId="{1E9FD211-F84A-4C79-88DF-AE85C2CC8658}" sibTransId="{45466E5C-2B44-43C4-A787-0423447F325B}"/>
    <dgm:cxn modelId="{D5427CD5-2F95-4AEB-BB77-2089954F2373}" type="presParOf" srcId="{68C1180C-1CB6-4F19-A00A-E4B9CDA81133}" destId="{9DA9C1CE-48EC-400E-AF1C-8EBB3AF27F6C}" srcOrd="0" destOrd="0" presId="urn:microsoft.com/office/officeart/2005/8/layout/default"/>
    <dgm:cxn modelId="{77A743F3-687E-4A13-ADE8-C9B5A614F93A}" type="presParOf" srcId="{68C1180C-1CB6-4F19-A00A-E4B9CDA81133}" destId="{5D320BDA-F381-4511-A082-EE69C184A83E}" srcOrd="1" destOrd="0" presId="urn:microsoft.com/office/officeart/2005/8/layout/default"/>
    <dgm:cxn modelId="{1314EF7C-9E02-4C0E-B334-B28A47499F71}" type="presParOf" srcId="{68C1180C-1CB6-4F19-A00A-E4B9CDA81133}" destId="{81FF5CA6-9607-438F-BECC-2DC70339A997}" srcOrd="2" destOrd="0" presId="urn:microsoft.com/office/officeart/2005/8/layout/default"/>
    <dgm:cxn modelId="{EB9A3D6A-7DE4-480A-9E04-78F602DB4D35}" type="presParOf" srcId="{68C1180C-1CB6-4F19-A00A-E4B9CDA81133}" destId="{F9FF1F99-9589-401B-BBE9-2E6029846477}" srcOrd="3" destOrd="0" presId="urn:microsoft.com/office/officeart/2005/8/layout/default"/>
    <dgm:cxn modelId="{CA58C703-EE28-423E-B209-FF2375E201F0}" type="presParOf" srcId="{68C1180C-1CB6-4F19-A00A-E4B9CDA81133}" destId="{AE37AB83-0A10-4328-B0BA-7B5CCD993D58}" srcOrd="4" destOrd="0" presId="urn:microsoft.com/office/officeart/2005/8/layout/default"/>
    <dgm:cxn modelId="{D0185DF7-1260-41E9-AC77-F275B8D6FC3F}" type="presParOf" srcId="{68C1180C-1CB6-4F19-A00A-E4B9CDA81133}" destId="{4433DF5C-16CA-4C09-80BC-CF7B02BBF268}" srcOrd="5" destOrd="0" presId="urn:microsoft.com/office/officeart/2005/8/layout/default"/>
    <dgm:cxn modelId="{1DC6755D-4F1A-460A-8775-668F4A916FD3}" type="presParOf" srcId="{68C1180C-1CB6-4F19-A00A-E4B9CDA81133}" destId="{6011B766-3BB6-4D21-A8A8-5ABD41F08CCD}" srcOrd="6" destOrd="0" presId="urn:microsoft.com/office/officeart/2005/8/layout/default"/>
    <dgm:cxn modelId="{E4A693AE-A9F2-4762-9058-6950EAEDE066}" type="presParOf" srcId="{68C1180C-1CB6-4F19-A00A-E4B9CDA81133}" destId="{0023B244-DD5F-42CD-B57B-C0E907ACD1EF}" srcOrd="7" destOrd="0" presId="urn:microsoft.com/office/officeart/2005/8/layout/default"/>
    <dgm:cxn modelId="{89B8EBB6-79EC-4858-B68E-B3F85F2521FA}" type="presParOf" srcId="{68C1180C-1CB6-4F19-A00A-E4B9CDA81133}" destId="{3A5D7C98-3FE3-40CF-9609-0BA6CCA5C73E}" srcOrd="8" destOrd="0" presId="urn:microsoft.com/office/officeart/2005/8/layout/default"/>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FEEC0-9A33-4BE6-A1AC-648856D9C96A}">
      <dsp:nvSpPr>
        <dsp:cNvPr id="0" name=""/>
        <dsp:cNvSpPr/>
      </dsp:nvSpPr>
      <dsp:spPr>
        <a:xfrm>
          <a:off x="2891659" y="1029"/>
          <a:ext cx="844197" cy="844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1100" b="0" i="0" u="none" strike="noStrike" kern="1200" cap="none" normalizeH="0" baseline="0" dirty="0" smtClean="0">
              <a:ln>
                <a:noFill/>
              </a:ln>
              <a:solidFill>
                <a:schemeClr val="tx1"/>
              </a:solidFill>
              <a:effectLst/>
              <a:latin typeface="Arial" panose="020B0604020202020204" pitchFamily="34" charset="0"/>
            </a:rPr>
            <a:t>Award/ Work on TAF project begin</a:t>
          </a:r>
          <a:endParaRPr kumimoji="0" lang="ru-RU" altLang="ru-RU" sz="1100" b="0" i="0" u="none" strike="noStrike" kern="1200" cap="none" normalizeH="0" baseline="0" dirty="0" smtClean="0">
            <a:ln>
              <a:noFill/>
            </a:ln>
            <a:solidFill>
              <a:schemeClr val="tx1"/>
            </a:solidFill>
            <a:effectLst/>
            <a:latin typeface="Arial" panose="020B0604020202020204" pitchFamily="34" charset="0"/>
          </a:endParaRPr>
        </a:p>
      </dsp:txBody>
      <dsp:txXfrm>
        <a:off x="2891659" y="1029"/>
        <a:ext cx="844197" cy="844197"/>
      </dsp:txXfrm>
    </dsp:sp>
    <dsp:sp modelId="{3B7772B4-8B3E-4476-B3F0-2E627FD2044F}">
      <dsp:nvSpPr>
        <dsp:cNvPr id="0" name=""/>
        <dsp:cNvSpPr/>
      </dsp:nvSpPr>
      <dsp:spPr>
        <a:xfrm>
          <a:off x="1997041" y="45654"/>
          <a:ext cx="4378391" cy="4378391"/>
        </a:xfrm>
        <a:prstGeom prst="leftCircularArrow">
          <a:avLst>
            <a:gd name="adj1" fmla="val 3760"/>
            <a:gd name="adj2" fmla="val 234571"/>
            <a:gd name="adj3" fmla="val 12571885"/>
            <a:gd name="adj4" fmla="val 13795484"/>
            <a:gd name="adj5" fmla="val 438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DC6734-7BE2-44C8-95F2-02A7AFDBDDA9}">
      <dsp:nvSpPr>
        <dsp:cNvPr id="0" name=""/>
        <dsp:cNvSpPr/>
      </dsp:nvSpPr>
      <dsp:spPr>
        <a:xfrm>
          <a:off x="1803696" y="1365293"/>
          <a:ext cx="844197" cy="844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1100" b="0" i="0" u="none" strike="noStrike" kern="1200" cap="none" normalizeH="0" baseline="0" dirty="0" smtClean="0">
              <a:ln>
                <a:noFill/>
              </a:ln>
              <a:solidFill>
                <a:schemeClr val="tx1"/>
              </a:solidFill>
              <a:effectLst/>
              <a:latin typeface="Arial" panose="020B0604020202020204" pitchFamily="34" charset="0"/>
            </a:rPr>
            <a:t>Application for TAF</a:t>
          </a:r>
          <a:endParaRPr kumimoji="0" lang="ru-RU" altLang="ru-RU" sz="1100" b="0" i="0" u="none" strike="noStrike" kern="1200" cap="none" normalizeH="0" baseline="0" dirty="0" smtClean="0">
            <a:ln>
              <a:noFill/>
            </a:ln>
            <a:solidFill>
              <a:schemeClr val="tx1"/>
            </a:solidFill>
            <a:effectLst/>
            <a:latin typeface="Arial" panose="020B0604020202020204" pitchFamily="34" charset="0"/>
          </a:endParaRPr>
        </a:p>
      </dsp:txBody>
      <dsp:txXfrm>
        <a:off x="1803696" y="1365293"/>
        <a:ext cx="844197" cy="844197"/>
      </dsp:txXfrm>
    </dsp:sp>
    <dsp:sp modelId="{9CA97789-DD9C-4025-B6CC-E9277F0D41E7}">
      <dsp:nvSpPr>
        <dsp:cNvPr id="0" name=""/>
        <dsp:cNvSpPr/>
      </dsp:nvSpPr>
      <dsp:spPr>
        <a:xfrm>
          <a:off x="1997041" y="45654"/>
          <a:ext cx="4378391" cy="4378391"/>
        </a:xfrm>
        <a:prstGeom prst="leftCircularArrow">
          <a:avLst>
            <a:gd name="adj1" fmla="val 3760"/>
            <a:gd name="adj2" fmla="val 234571"/>
            <a:gd name="adj3" fmla="val 9568774"/>
            <a:gd name="adj4" fmla="val 10843356"/>
            <a:gd name="adj5" fmla="val 438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5A4470-0AE4-47D5-96F7-FC01353F1622}">
      <dsp:nvSpPr>
        <dsp:cNvPr id="0" name=""/>
        <dsp:cNvSpPr/>
      </dsp:nvSpPr>
      <dsp:spPr>
        <a:xfrm>
          <a:off x="2191985" y="3066501"/>
          <a:ext cx="844197" cy="844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1100" b="0" i="0" u="none" strike="noStrike" kern="1200" cap="none" normalizeH="0" baseline="0" dirty="0" smtClean="0">
              <a:ln>
                <a:noFill/>
              </a:ln>
              <a:solidFill>
                <a:schemeClr val="tx1"/>
              </a:solidFill>
              <a:effectLst/>
              <a:latin typeface="Arial" panose="020B0604020202020204" pitchFamily="34" charset="0"/>
            </a:rPr>
            <a:t>Review application &amp;</a:t>
          </a:r>
          <a:br>
            <a:rPr kumimoji="0" lang="en-US" altLang="ru-RU" sz="1100" b="0" i="0" u="none" strike="noStrike" kern="1200" cap="none" normalizeH="0" baseline="0" dirty="0" smtClean="0">
              <a:ln>
                <a:noFill/>
              </a:ln>
              <a:solidFill>
                <a:schemeClr val="tx1"/>
              </a:solidFill>
              <a:effectLst/>
              <a:latin typeface="Arial" panose="020B0604020202020204" pitchFamily="34" charset="0"/>
            </a:rPr>
          </a:br>
          <a:r>
            <a:rPr kumimoji="0" lang="en-US" altLang="ru-RU" sz="1100" b="0" i="0" u="none" strike="noStrike" kern="1200" cap="none" normalizeH="0" baseline="0" dirty="0" smtClean="0">
              <a:ln>
                <a:noFill/>
              </a:ln>
              <a:solidFill>
                <a:schemeClr val="tx1"/>
              </a:solidFill>
              <a:effectLst/>
              <a:latin typeface="Arial" panose="020B0604020202020204" pitchFamily="34" charset="0"/>
            </a:rPr>
            <a:t>Creation of </a:t>
          </a:r>
          <a:r>
            <a:rPr kumimoji="0" lang="en-US" altLang="ru-RU" sz="1100" b="0" i="0" u="none" strike="noStrike" kern="1200" cap="none" normalizeH="0" baseline="0" dirty="0" err="1" smtClean="0">
              <a:ln>
                <a:noFill/>
              </a:ln>
              <a:solidFill>
                <a:schemeClr val="tx1"/>
              </a:solidFill>
              <a:effectLst/>
              <a:latin typeface="Arial" panose="020B0604020202020204" pitchFamily="34" charset="0"/>
            </a:rPr>
            <a:t>ToR</a:t>
          </a:r>
          <a:endParaRPr kumimoji="0" lang="ru-RU" altLang="ru-RU" sz="1100" b="0" i="0" u="none" strike="noStrike" kern="1200" cap="none" normalizeH="0" baseline="0" dirty="0" smtClean="0">
            <a:ln>
              <a:noFill/>
            </a:ln>
            <a:solidFill>
              <a:schemeClr val="tx1"/>
            </a:solidFill>
            <a:effectLst/>
            <a:latin typeface="Arial" panose="020B0604020202020204" pitchFamily="34" charset="0"/>
          </a:endParaRPr>
        </a:p>
      </dsp:txBody>
      <dsp:txXfrm>
        <a:off x="2191985" y="3066501"/>
        <a:ext cx="844197" cy="844197"/>
      </dsp:txXfrm>
    </dsp:sp>
    <dsp:sp modelId="{69563390-E453-45E1-ABDF-337C294717DF}">
      <dsp:nvSpPr>
        <dsp:cNvPr id="0" name=""/>
        <dsp:cNvSpPr/>
      </dsp:nvSpPr>
      <dsp:spPr>
        <a:xfrm>
          <a:off x="1997041" y="45654"/>
          <a:ext cx="4378391" cy="4378391"/>
        </a:xfrm>
        <a:prstGeom prst="leftCircularArrow">
          <a:avLst>
            <a:gd name="adj1" fmla="val 3760"/>
            <a:gd name="adj2" fmla="val 234571"/>
            <a:gd name="adj3" fmla="val 6361594"/>
            <a:gd name="adj4" fmla="val 7493061"/>
            <a:gd name="adj5" fmla="val 438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46441B-59B9-460A-9332-54E90EC320B5}">
      <dsp:nvSpPr>
        <dsp:cNvPr id="0" name=""/>
        <dsp:cNvSpPr/>
      </dsp:nvSpPr>
      <dsp:spPr>
        <a:xfrm>
          <a:off x="3764138" y="3823610"/>
          <a:ext cx="844197" cy="844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1100" b="0" i="0" u="none" strike="noStrike" kern="1200" cap="none" normalizeH="0" baseline="0" dirty="0" smtClean="0">
              <a:ln>
                <a:noFill/>
              </a:ln>
              <a:solidFill>
                <a:schemeClr val="tx1"/>
              </a:solidFill>
              <a:effectLst/>
              <a:latin typeface="Arial" panose="020B0604020202020204" pitchFamily="34" charset="0"/>
            </a:rPr>
            <a:t>EOI Applications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1100" b="0" i="0" u="none" strike="noStrike" kern="1200" cap="none" normalizeH="0" baseline="0" dirty="0" smtClean="0">
              <a:ln>
                <a:noFill/>
              </a:ln>
              <a:solidFill>
                <a:schemeClr val="tx1"/>
              </a:solidFill>
              <a:effectLst/>
              <a:latin typeface="Arial" panose="020B0604020202020204" pitchFamily="34" charset="0"/>
            </a:rPr>
            <a:t>14-30 Days</a:t>
          </a:r>
          <a:endParaRPr kumimoji="0" lang="ru-RU" altLang="ru-RU" sz="1100" b="0" i="0" u="none" strike="noStrike" kern="1200" cap="none" normalizeH="0" baseline="0" dirty="0" smtClean="0">
            <a:ln>
              <a:noFill/>
            </a:ln>
            <a:solidFill>
              <a:schemeClr val="tx1"/>
            </a:solidFill>
            <a:effectLst/>
            <a:latin typeface="Arial" panose="020B0604020202020204" pitchFamily="34" charset="0"/>
          </a:endParaRPr>
        </a:p>
      </dsp:txBody>
      <dsp:txXfrm>
        <a:off x="3764138" y="3823610"/>
        <a:ext cx="844197" cy="844197"/>
      </dsp:txXfrm>
    </dsp:sp>
    <dsp:sp modelId="{14120438-A7FA-4C62-9A76-B81D83AE4A46}">
      <dsp:nvSpPr>
        <dsp:cNvPr id="0" name=""/>
        <dsp:cNvSpPr/>
      </dsp:nvSpPr>
      <dsp:spPr>
        <a:xfrm>
          <a:off x="1997041" y="45654"/>
          <a:ext cx="4378391" cy="4378391"/>
        </a:xfrm>
        <a:prstGeom prst="leftCircularArrow">
          <a:avLst>
            <a:gd name="adj1" fmla="val 3760"/>
            <a:gd name="adj2" fmla="val 234571"/>
            <a:gd name="adj3" fmla="val 3541509"/>
            <a:gd name="adj4" fmla="val 4672977"/>
            <a:gd name="adj5" fmla="val 438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102A2D-4DC5-42C4-A659-B6AFFB8C6F3A}">
      <dsp:nvSpPr>
        <dsp:cNvPr id="0" name=""/>
        <dsp:cNvSpPr/>
      </dsp:nvSpPr>
      <dsp:spPr>
        <a:xfrm>
          <a:off x="5336291" y="3066501"/>
          <a:ext cx="844197" cy="844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1100" b="0" i="0" u="none" strike="noStrike" kern="1200" cap="none" normalizeH="0" baseline="0" dirty="0" smtClean="0">
              <a:ln>
                <a:noFill/>
              </a:ln>
              <a:solidFill>
                <a:schemeClr val="tx1"/>
              </a:solidFill>
              <a:effectLst/>
              <a:latin typeface="Arial" panose="020B0604020202020204" pitchFamily="34" charset="0"/>
            </a:rPr>
            <a:t>Long list/ short list</a:t>
          </a:r>
          <a:br>
            <a:rPr kumimoji="0" lang="en-US" altLang="ru-RU" sz="1100" b="0" i="0" u="none" strike="noStrike" kern="1200" cap="none" normalizeH="0" baseline="0" dirty="0" smtClean="0">
              <a:ln>
                <a:noFill/>
              </a:ln>
              <a:solidFill>
                <a:schemeClr val="tx1"/>
              </a:solidFill>
              <a:effectLst/>
              <a:latin typeface="Arial" panose="020B0604020202020204" pitchFamily="34" charset="0"/>
            </a:rPr>
          </a:br>
          <a:r>
            <a:rPr kumimoji="0" lang="en-US" altLang="ru-RU" sz="1100" b="0" i="0" u="none" strike="noStrike" kern="1200" cap="none" normalizeH="0" baseline="0" dirty="0" smtClean="0">
              <a:ln>
                <a:noFill/>
              </a:ln>
              <a:solidFill>
                <a:schemeClr val="tx1"/>
              </a:solidFill>
              <a:effectLst/>
              <a:latin typeface="Arial" panose="020B0604020202020204" pitchFamily="34" charset="0"/>
            </a:rPr>
            <a:t>RFP</a:t>
          </a:r>
          <a:br>
            <a:rPr kumimoji="0" lang="en-US" altLang="ru-RU" sz="1100" b="0" i="0" u="none" strike="noStrike" kern="1200" cap="none" normalizeH="0" baseline="0" dirty="0" smtClean="0">
              <a:ln>
                <a:noFill/>
              </a:ln>
              <a:solidFill>
                <a:schemeClr val="tx1"/>
              </a:solidFill>
              <a:effectLst/>
              <a:latin typeface="Arial" panose="020B0604020202020204" pitchFamily="34" charset="0"/>
            </a:rPr>
          </a:br>
          <a:r>
            <a:rPr kumimoji="0" lang="en-US" altLang="ru-RU" sz="1100" b="0" i="0" u="none" strike="noStrike" kern="1200" cap="none" normalizeH="0" baseline="0" dirty="0" smtClean="0">
              <a:ln>
                <a:noFill/>
              </a:ln>
              <a:solidFill>
                <a:schemeClr val="tx1"/>
              </a:solidFill>
              <a:effectLst/>
              <a:latin typeface="Arial" panose="020B0604020202020204" pitchFamily="34" charset="0"/>
            </a:rPr>
            <a:t>14-30 days</a:t>
          </a:r>
          <a:endParaRPr kumimoji="0" lang="ru-RU" altLang="ru-RU" sz="1100" b="0" i="0" u="none" strike="noStrike" kern="1200" cap="none" normalizeH="0" baseline="0" dirty="0" smtClean="0">
            <a:ln>
              <a:noFill/>
            </a:ln>
            <a:solidFill>
              <a:schemeClr val="tx1"/>
            </a:solidFill>
            <a:effectLst/>
            <a:latin typeface="Arial" panose="020B0604020202020204" pitchFamily="34" charset="0"/>
          </a:endParaRPr>
        </a:p>
      </dsp:txBody>
      <dsp:txXfrm>
        <a:off x="5336291" y="3066501"/>
        <a:ext cx="844197" cy="844197"/>
      </dsp:txXfrm>
    </dsp:sp>
    <dsp:sp modelId="{085965E6-6175-45FE-8303-5B0500ADE611}">
      <dsp:nvSpPr>
        <dsp:cNvPr id="0" name=""/>
        <dsp:cNvSpPr/>
      </dsp:nvSpPr>
      <dsp:spPr>
        <a:xfrm>
          <a:off x="1997041" y="45654"/>
          <a:ext cx="4378391" cy="4378391"/>
        </a:xfrm>
        <a:prstGeom prst="leftCircularArrow">
          <a:avLst>
            <a:gd name="adj1" fmla="val 3760"/>
            <a:gd name="adj2" fmla="val 234571"/>
            <a:gd name="adj3" fmla="val 191215"/>
            <a:gd name="adj4" fmla="val 1465796"/>
            <a:gd name="adj5" fmla="val 438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798E5E-48F2-45A1-A7B3-B13C02F36D25}">
      <dsp:nvSpPr>
        <dsp:cNvPr id="0" name=""/>
        <dsp:cNvSpPr/>
      </dsp:nvSpPr>
      <dsp:spPr>
        <a:xfrm>
          <a:off x="5724581" y="1365293"/>
          <a:ext cx="844197" cy="844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1100" b="0" i="0" u="none" strike="noStrike" kern="1200" cap="none" normalizeH="0" baseline="0" dirty="0" smtClean="0">
              <a:ln>
                <a:noFill/>
              </a:ln>
              <a:solidFill>
                <a:schemeClr val="tx1"/>
              </a:solidFill>
              <a:effectLst/>
              <a:latin typeface="Arial" panose="020B0604020202020204" pitchFamily="34" charset="0"/>
            </a:rPr>
            <a:t>Submission 3-6 consultants</a:t>
          </a:r>
          <a:br>
            <a:rPr kumimoji="0" lang="en-US" altLang="ru-RU" sz="1100" b="0" i="0" u="none" strike="noStrike" kern="1200" cap="none" normalizeH="0" baseline="0" dirty="0" smtClean="0">
              <a:ln>
                <a:noFill/>
              </a:ln>
              <a:solidFill>
                <a:schemeClr val="tx1"/>
              </a:solidFill>
              <a:effectLst/>
              <a:latin typeface="Arial" panose="020B0604020202020204" pitchFamily="34" charset="0"/>
            </a:rPr>
          </a:br>
          <a:r>
            <a:rPr kumimoji="0" lang="en-US" altLang="ru-RU" sz="1100" b="0" i="0" u="none" strike="noStrike" kern="1200" cap="none" normalizeH="0" baseline="0" dirty="0" smtClean="0">
              <a:ln>
                <a:noFill/>
              </a:ln>
              <a:solidFill>
                <a:schemeClr val="tx1"/>
              </a:solidFill>
              <a:effectLst/>
              <a:latin typeface="Arial" panose="020B0604020202020204" pitchFamily="34" charset="0"/>
            </a:rPr>
            <a:t>offers</a:t>
          </a:r>
          <a:endParaRPr kumimoji="0" lang="ru-RU" altLang="ru-RU" sz="1100" b="0" i="0" u="none" strike="noStrike" kern="1200" cap="none" normalizeH="0" baseline="0" dirty="0" smtClean="0">
            <a:ln>
              <a:noFill/>
            </a:ln>
            <a:solidFill>
              <a:schemeClr val="tx1"/>
            </a:solidFill>
            <a:effectLst/>
            <a:latin typeface="Arial" panose="020B0604020202020204" pitchFamily="34" charset="0"/>
          </a:endParaRPr>
        </a:p>
      </dsp:txBody>
      <dsp:txXfrm>
        <a:off x="5724581" y="1365293"/>
        <a:ext cx="844197" cy="844197"/>
      </dsp:txXfrm>
    </dsp:sp>
    <dsp:sp modelId="{9ED69570-9979-43C0-8F89-68C28F7CEDD4}">
      <dsp:nvSpPr>
        <dsp:cNvPr id="0" name=""/>
        <dsp:cNvSpPr/>
      </dsp:nvSpPr>
      <dsp:spPr>
        <a:xfrm>
          <a:off x="1997041" y="45654"/>
          <a:ext cx="4378391" cy="4378391"/>
        </a:xfrm>
        <a:prstGeom prst="leftCircularArrow">
          <a:avLst>
            <a:gd name="adj1" fmla="val 3760"/>
            <a:gd name="adj2" fmla="val 234571"/>
            <a:gd name="adj3" fmla="val 18839087"/>
            <a:gd name="adj4" fmla="val 20062686"/>
            <a:gd name="adj5" fmla="val 438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7883A6F-9E6C-4A44-9F9E-95EDDBBF6C14}">
      <dsp:nvSpPr>
        <dsp:cNvPr id="0" name=""/>
        <dsp:cNvSpPr/>
      </dsp:nvSpPr>
      <dsp:spPr>
        <a:xfrm>
          <a:off x="4636617" y="1029"/>
          <a:ext cx="844197" cy="8441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ru-RU" sz="1100" b="0" i="0" u="none" strike="noStrike" kern="1200" cap="none" normalizeH="0" baseline="0" dirty="0" smtClean="0">
              <a:ln>
                <a:noFill/>
              </a:ln>
              <a:solidFill>
                <a:schemeClr val="tx1"/>
              </a:solidFill>
              <a:effectLst/>
              <a:latin typeface="Arial" panose="020B0604020202020204" pitchFamily="34" charset="0"/>
            </a:rPr>
            <a:t>Final points based assessment</a:t>
          </a:r>
          <a:endParaRPr kumimoji="0" lang="ru-RU" altLang="ru-RU" sz="1100" b="0" i="0" u="none" strike="noStrike" kern="1200" cap="none" normalizeH="0" baseline="0" dirty="0" smtClean="0">
            <a:ln>
              <a:noFill/>
            </a:ln>
            <a:solidFill>
              <a:schemeClr val="tx1"/>
            </a:solidFill>
            <a:effectLst/>
            <a:latin typeface="Arial" panose="020B0604020202020204" pitchFamily="34" charset="0"/>
          </a:endParaRPr>
        </a:p>
      </dsp:txBody>
      <dsp:txXfrm>
        <a:off x="4636617" y="1029"/>
        <a:ext cx="844197" cy="844197"/>
      </dsp:txXfrm>
    </dsp:sp>
    <dsp:sp modelId="{285A4DC8-08E4-4DE2-9FBE-B3439F7EA7EC}">
      <dsp:nvSpPr>
        <dsp:cNvPr id="0" name=""/>
        <dsp:cNvSpPr/>
      </dsp:nvSpPr>
      <dsp:spPr>
        <a:xfrm>
          <a:off x="1997041" y="45654"/>
          <a:ext cx="4378391" cy="4378391"/>
        </a:xfrm>
        <a:prstGeom prst="leftCircularArrow">
          <a:avLst>
            <a:gd name="adj1" fmla="val 3760"/>
            <a:gd name="adj2" fmla="val 234571"/>
            <a:gd name="adj3" fmla="val 15658017"/>
            <a:gd name="adj4" fmla="val 16976554"/>
            <a:gd name="adj5" fmla="val 438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A9C1CE-48EC-400E-AF1C-8EBB3AF27F6C}">
      <dsp:nvSpPr>
        <dsp:cNvPr id="0" name=""/>
        <dsp:cNvSpPr/>
      </dsp:nvSpPr>
      <dsp:spPr>
        <a:xfrm>
          <a:off x="405024" y="0"/>
          <a:ext cx="1173505" cy="7041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International </a:t>
          </a:r>
          <a:r>
            <a:rPr lang="en-US" sz="1200" kern="1200" dirty="0" smtClean="0"/>
            <a:t>Relations &amp; Communications</a:t>
          </a:r>
          <a:endParaRPr lang="ru-RU" sz="1200" kern="1200" dirty="0"/>
        </a:p>
      </dsp:txBody>
      <dsp:txXfrm>
        <a:off x="405024" y="0"/>
        <a:ext cx="1173505" cy="704103"/>
      </dsp:txXfrm>
    </dsp:sp>
    <dsp:sp modelId="{81FF5CA6-9607-438F-BECC-2DC70339A997}">
      <dsp:nvSpPr>
        <dsp:cNvPr id="0" name=""/>
        <dsp:cNvSpPr/>
      </dsp:nvSpPr>
      <dsp:spPr>
        <a:xfrm>
          <a:off x="421359" y="822490"/>
          <a:ext cx="1173505" cy="7041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Client/</a:t>
          </a:r>
        </a:p>
        <a:p>
          <a:pPr lvl="0" algn="ctr" defTabSz="533400">
            <a:lnSpc>
              <a:spcPct val="90000"/>
            </a:lnSpc>
            <a:spcBef>
              <a:spcPct val="0"/>
            </a:spcBef>
            <a:spcAft>
              <a:spcPct val="35000"/>
            </a:spcAft>
          </a:pPr>
          <a:r>
            <a:rPr lang="en-US" sz="1200" kern="1200" dirty="0" smtClean="0"/>
            <a:t>Slovak Regional office</a:t>
          </a:r>
          <a:endParaRPr lang="ru-RU" sz="1200" kern="1200" dirty="0"/>
        </a:p>
      </dsp:txBody>
      <dsp:txXfrm>
        <a:off x="421359" y="822490"/>
        <a:ext cx="1173505" cy="704103"/>
      </dsp:txXfrm>
    </dsp:sp>
    <dsp:sp modelId="{AE37AB83-0A10-4328-B0BA-7B5CCD993D58}">
      <dsp:nvSpPr>
        <dsp:cNvPr id="0" name=""/>
        <dsp:cNvSpPr/>
      </dsp:nvSpPr>
      <dsp:spPr>
        <a:xfrm>
          <a:off x="421359" y="1643944"/>
          <a:ext cx="1173505" cy="7041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Compliance</a:t>
          </a:r>
          <a:endParaRPr lang="ru-RU" sz="1200" kern="1200" dirty="0"/>
        </a:p>
      </dsp:txBody>
      <dsp:txXfrm>
        <a:off x="421359" y="1643944"/>
        <a:ext cx="1173505" cy="704103"/>
      </dsp:txXfrm>
    </dsp:sp>
    <dsp:sp modelId="{6011B766-3BB6-4D21-A8A8-5ABD41F08CCD}">
      <dsp:nvSpPr>
        <dsp:cNvPr id="0" name=""/>
        <dsp:cNvSpPr/>
      </dsp:nvSpPr>
      <dsp:spPr>
        <a:xfrm>
          <a:off x="421359" y="2465398"/>
          <a:ext cx="1173505" cy="7041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Legal </a:t>
          </a:r>
          <a:endParaRPr lang="ru-RU" sz="1200" kern="1200" dirty="0"/>
        </a:p>
      </dsp:txBody>
      <dsp:txXfrm>
        <a:off x="421359" y="2465398"/>
        <a:ext cx="1173505" cy="704103"/>
      </dsp:txXfrm>
    </dsp:sp>
    <dsp:sp modelId="{3A5D7C98-3FE3-40CF-9609-0BA6CCA5C73E}">
      <dsp:nvSpPr>
        <dsp:cNvPr id="0" name=""/>
        <dsp:cNvSpPr/>
      </dsp:nvSpPr>
      <dsp:spPr>
        <a:xfrm>
          <a:off x="421359" y="3286851"/>
          <a:ext cx="1173505" cy="70410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Procurement</a:t>
          </a:r>
          <a:endParaRPr lang="ru-RU" sz="1200" kern="1200" dirty="0"/>
        </a:p>
      </dsp:txBody>
      <dsp:txXfrm>
        <a:off x="421359" y="3286851"/>
        <a:ext cx="1173505" cy="704103"/>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11656C3-E2A3-4DF2-8361-E6CFD44373B6}" type="datetimeFigureOut">
              <a:rPr lang="ru-RU"/>
              <a:pPr>
                <a:defRPr/>
              </a:pPr>
              <a:t>07.08.2017</a:t>
            </a:fld>
            <a:endParaRPr lang="ru-RU" dirty="0"/>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dirty="0" smtClean="0"/>
          </a:p>
        </p:txBody>
      </p:sp>
      <p:sp>
        <p:nvSpPr>
          <p:cNvPr id="5" name="Заметки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98617FA-CCF4-48C6-92AB-D163E685512B}" type="slidenum">
              <a:rPr lang="ru-RU" altLang="ru-RU"/>
              <a:pPr>
                <a:defRPr/>
              </a:pPr>
              <a:t>‹#›</a:t>
            </a:fld>
            <a:endParaRPr lang="ru-RU" altLang="ru-RU" dirty="0"/>
          </a:p>
        </p:txBody>
      </p:sp>
    </p:spTree>
    <p:extLst>
      <p:ext uri="{BB962C8B-B14F-4D97-AF65-F5344CB8AC3E}">
        <p14:creationId xmlns:p14="http://schemas.microsoft.com/office/powerpoint/2010/main" val="37381637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7007F31-E1CE-4B71-A0DB-7D228F748A41}" type="slidenum">
              <a:rPr lang="ru-RU" altLang="ru-RU" smtClean="0"/>
              <a:pPr>
                <a:spcBef>
                  <a:spcPct val="0"/>
                </a:spcBef>
              </a:pPr>
              <a:t>1</a:t>
            </a:fld>
            <a:endParaRPr lang="ru-RU" altLang="ru-RU" smtClean="0"/>
          </a:p>
        </p:txBody>
      </p:sp>
      <p:sp>
        <p:nvSpPr>
          <p:cNvPr id="4099" name="Text Box 1"/>
          <p:cNvSpPr>
            <a:spLocks noGrp="1" noRot="1" noChangeAspect="1" noChangeArrowheads="1" noTextEdit="1"/>
          </p:cNvSpPr>
          <p:nvPr>
            <p:ph type="sldImg"/>
          </p:nvPr>
        </p:nvSpPr>
        <p:spPr bwMode="auto">
          <a:xfrm>
            <a:off x="917575" y="755650"/>
            <a:ext cx="4960938" cy="3721100"/>
          </a:xfrm>
          <a:solidFill>
            <a:srgbClr val="FFFFFF"/>
          </a:solidFill>
          <a:ln>
            <a:solidFill>
              <a:srgbClr val="000000"/>
            </a:solidFill>
            <a:miter lim="800000"/>
            <a:headEnd/>
            <a:tailEnd/>
          </a:ln>
        </p:spPr>
      </p:sp>
      <p:sp>
        <p:nvSpPr>
          <p:cNvPr id="4100" name="Text Box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numCol="1" anchor="ctr" anchorCtr="0" compatLnSpc="1">
            <a:prstTxWarp prst="textNoShape">
              <a:avLst/>
            </a:prstTxWarp>
          </a:bodyPr>
          <a:lstStyle/>
          <a:p>
            <a:pPr defTabSz="373063" eaLnBrk="1" hangingPunct="1">
              <a:spcBef>
                <a:spcPct val="0"/>
              </a:spcBef>
            </a:pPr>
            <a:endParaRPr lang="ru-RU" altLang="ru-RU" smtClean="0"/>
          </a:p>
        </p:txBody>
      </p:sp>
    </p:spTree>
    <p:extLst>
      <p:ext uri="{BB962C8B-B14F-4D97-AF65-F5344CB8AC3E}">
        <p14:creationId xmlns:p14="http://schemas.microsoft.com/office/powerpoint/2010/main" val="23419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A06B4771-76DE-4611-8A79-A22358847F04}" type="datetimeFigureOut">
              <a:rPr lang="ru-RU"/>
              <a:pPr>
                <a:defRPr/>
              </a:pPr>
              <a:t>07.08.2017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6909B24-2F26-4628-8460-1ED2475F7E2A}" type="slidenum">
              <a:rPr lang="ru-RU" altLang="ru-RU"/>
              <a:pPr>
                <a:defRPr/>
              </a:pPr>
              <a:t>‹#›</a:t>
            </a:fld>
            <a:endParaRPr lang="ru-RU" altLang="ru-RU" dirty="0"/>
          </a:p>
        </p:txBody>
      </p:sp>
    </p:spTree>
    <p:extLst>
      <p:ext uri="{BB962C8B-B14F-4D97-AF65-F5344CB8AC3E}">
        <p14:creationId xmlns:p14="http://schemas.microsoft.com/office/powerpoint/2010/main" val="415657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951A1B3-E8FA-4B22-A224-10D061679F7D}" type="datetimeFigureOut">
              <a:rPr lang="ru-RU"/>
              <a:pPr>
                <a:defRPr/>
              </a:pPr>
              <a:t>07.08.2017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A356F76-6801-4052-B5C2-16191E58D2DF}" type="slidenum">
              <a:rPr lang="ru-RU" altLang="ru-RU"/>
              <a:pPr>
                <a:defRPr/>
              </a:pPr>
              <a:t>‹#›</a:t>
            </a:fld>
            <a:endParaRPr lang="ru-RU" altLang="ru-RU" dirty="0"/>
          </a:p>
        </p:txBody>
      </p:sp>
    </p:spTree>
    <p:extLst>
      <p:ext uri="{BB962C8B-B14F-4D97-AF65-F5344CB8AC3E}">
        <p14:creationId xmlns:p14="http://schemas.microsoft.com/office/powerpoint/2010/main" val="3794873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DA294DB-6445-4CD4-B87E-927E452EABBA}" type="datetimeFigureOut">
              <a:rPr lang="ru-RU"/>
              <a:pPr>
                <a:defRPr/>
              </a:pPr>
              <a:t>07.08.2017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A65D1A8-0A63-4617-8CA0-29E75D3508E0}" type="slidenum">
              <a:rPr lang="ru-RU" altLang="ru-RU"/>
              <a:pPr>
                <a:defRPr/>
              </a:pPr>
              <a:t>‹#›</a:t>
            </a:fld>
            <a:endParaRPr lang="ru-RU" altLang="ru-RU" dirty="0"/>
          </a:p>
        </p:txBody>
      </p:sp>
    </p:spTree>
    <p:extLst>
      <p:ext uri="{BB962C8B-B14F-4D97-AF65-F5344CB8AC3E}">
        <p14:creationId xmlns:p14="http://schemas.microsoft.com/office/powerpoint/2010/main" val="54866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BF5E65-969C-4C74-9609-2A195D5576F2}" type="datetimeFigureOut">
              <a:rPr lang="ru-RU"/>
              <a:pPr>
                <a:defRPr/>
              </a:pPr>
              <a:t>07.08.2017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52F451A-4D44-4B6A-BF9A-C4C6F580825A}" type="slidenum">
              <a:rPr lang="ru-RU" altLang="ru-RU"/>
              <a:pPr>
                <a:defRPr/>
              </a:pPr>
              <a:t>‹#›</a:t>
            </a:fld>
            <a:endParaRPr lang="ru-RU" altLang="ru-RU" dirty="0"/>
          </a:p>
        </p:txBody>
      </p:sp>
    </p:spTree>
    <p:extLst>
      <p:ext uri="{BB962C8B-B14F-4D97-AF65-F5344CB8AC3E}">
        <p14:creationId xmlns:p14="http://schemas.microsoft.com/office/powerpoint/2010/main" val="223640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3F9AAA3-5832-4F57-A079-07C423D0C507}" type="datetimeFigureOut">
              <a:rPr lang="ru-RU"/>
              <a:pPr>
                <a:defRPr/>
              </a:pPr>
              <a:t>07.08.2017</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975FB3A-F72F-4412-B32B-9896C79A9FA6}" type="slidenum">
              <a:rPr lang="ru-RU" altLang="ru-RU"/>
              <a:pPr>
                <a:defRPr/>
              </a:pPr>
              <a:t>‹#›</a:t>
            </a:fld>
            <a:endParaRPr lang="ru-RU" altLang="ru-RU" dirty="0"/>
          </a:p>
        </p:txBody>
      </p:sp>
    </p:spTree>
    <p:extLst>
      <p:ext uri="{BB962C8B-B14F-4D97-AF65-F5344CB8AC3E}">
        <p14:creationId xmlns:p14="http://schemas.microsoft.com/office/powerpoint/2010/main" val="164561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7CB3D32E-642B-4BA8-BC1F-519A41AB5145}" type="datetimeFigureOut">
              <a:rPr lang="ru-RU"/>
              <a:pPr>
                <a:defRPr/>
              </a:pPr>
              <a:t>07.08.2017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1CF14B6-61A4-4782-BD75-2DBB79ACF7AC}" type="slidenum">
              <a:rPr lang="ru-RU" altLang="ru-RU"/>
              <a:pPr>
                <a:defRPr/>
              </a:pPr>
              <a:t>‹#›</a:t>
            </a:fld>
            <a:endParaRPr lang="ru-RU" altLang="ru-RU" dirty="0"/>
          </a:p>
        </p:txBody>
      </p:sp>
    </p:spTree>
    <p:extLst>
      <p:ext uri="{BB962C8B-B14F-4D97-AF65-F5344CB8AC3E}">
        <p14:creationId xmlns:p14="http://schemas.microsoft.com/office/powerpoint/2010/main" val="2456685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29B77BA-036F-41DC-8056-573A4CB1FF03}" type="datetimeFigureOut">
              <a:rPr lang="ru-RU"/>
              <a:pPr>
                <a:defRPr/>
              </a:pPr>
              <a:t>07.08.2017</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6C96492-3B59-4C84-BE50-C2E5C1A319FD}" type="slidenum">
              <a:rPr lang="ru-RU" altLang="ru-RU"/>
              <a:pPr>
                <a:defRPr/>
              </a:pPr>
              <a:t>‹#›</a:t>
            </a:fld>
            <a:endParaRPr lang="ru-RU" altLang="ru-RU" dirty="0"/>
          </a:p>
        </p:txBody>
      </p:sp>
    </p:spTree>
    <p:extLst>
      <p:ext uri="{BB962C8B-B14F-4D97-AF65-F5344CB8AC3E}">
        <p14:creationId xmlns:p14="http://schemas.microsoft.com/office/powerpoint/2010/main" val="3501710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10D31BD-E92E-452E-8D5C-0DEF09AC73C4}" type="datetimeFigureOut">
              <a:rPr lang="ru-RU"/>
              <a:pPr>
                <a:defRPr/>
              </a:pPr>
              <a:t>07.08.2017</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CCFAD027-220D-4488-ADAE-A64A4B4616C5}" type="slidenum">
              <a:rPr lang="ru-RU" altLang="ru-RU"/>
              <a:pPr>
                <a:defRPr/>
              </a:pPr>
              <a:t>‹#›</a:t>
            </a:fld>
            <a:endParaRPr lang="ru-RU" altLang="ru-RU" dirty="0"/>
          </a:p>
        </p:txBody>
      </p:sp>
    </p:spTree>
    <p:extLst>
      <p:ext uri="{BB962C8B-B14F-4D97-AF65-F5344CB8AC3E}">
        <p14:creationId xmlns:p14="http://schemas.microsoft.com/office/powerpoint/2010/main" val="588605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427EA8C-5925-43B2-A5AE-AD133651E46E}" type="datetimeFigureOut">
              <a:rPr lang="ru-RU"/>
              <a:pPr>
                <a:defRPr/>
              </a:pPr>
              <a:t>07.08.2017</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5627CAC2-1C31-4313-8A53-8CC1364BA57C}" type="slidenum">
              <a:rPr lang="ru-RU" altLang="ru-RU"/>
              <a:pPr>
                <a:defRPr/>
              </a:pPr>
              <a:t>‹#›</a:t>
            </a:fld>
            <a:endParaRPr lang="ru-RU" altLang="ru-RU" dirty="0"/>
          </a:p>
        </p:txBody>
      </p:sp>
    </p:spTree>
    <p:extLst>
      <p:ext uri="{BB962C8B-B14F-4D97-AF65-F5344CB8AC3E}">
        <p14:creationId xmlns:p14="http://schemas.microsoft.com/office/powerpoint/2010/main" val="269271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833F9B9-22BA-4C7F-A25A-05AA5FF7B1F6}" type="datetimeFigureOut">
              <a:rPr lang="ru-RU"/>
              <a:pPr>
                <a:defRPr/>
              </a:pPr>
              <a:t>07.08.2017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B18782E-EA7B-4A92-A4DC-27658396A762}" type="slidenum">
              <a:rPr lang="ru-RU" altLang="ru-RU"/>
              <a:pPr>
                <a:defRPr/>
              </a:pPr>
              <a:t>‹#›</a:t>
            </a:fld>
            <a:endParaRPr lang="ru-RU" altLang="ru-RU" dirty="0"/>
          </a:p>
        </p:txBody>
      </p:sp>
    </p:spTree>
    <p:extLst>
      <p:ext uri="{BB962C8B-B14F-4D97-AF65-F5344CB8AC3E}">
        <p14:creationId xmlns:p14="http://schemas.microsoft.com/office/powerpoint/2010/main" val="222484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E5348C6-6FDE-4707-A3B9-FD261B8A76B4}" type="datetimeFigureOut">
              <a:rPr lang="ru-RU"/>
              <a:pPr>
                <a:defRPr/>
              </a:pPr>
              <a:t>07.08.2017</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D5AE8C8-18CD-4AFF-A7A4-EE7A1BBB0892}" type="slidenum">
              <a:rPr lang="ru-RU" altLang="ru-RU"/>
              <a:pPr>
                <a:defRPr/>
              </a:pPr>
              <a:t>‹#›</a:t>
            </a:fld>
            <a:endParaRPr lang="ru-RU" altLang="ru-RU" dirty="0"/>
          </a:p>
        </p:txBody>
      </p:sp>
    </p:spTree>
    <p:extLst>
      <p:ext uri="{BB962C8B-B14F-4D97-AF65-F5344CB8AC3E}">
        <p14:creationId xmlns:p14="http://schemas.microsoft.com/office/powerpoint/2010/main" val="360286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1580933-FAE2-4BD5-B953-48EF88EE2608}" type="datetimeFigureOut">
              <a:rPr lang="ru-RU"/>
              <a:pPr>
                <a:defRPr/>
              </a:pPr>
              <a:t>07.08.2017</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F8E0D9CA-2535-41E4-ACDA-14FAD3E21BBF}" type="slidenum">
              <a:rPr lang="ru-RU" altLang="ru-RU"/>
              <a:pPr>
                <a:defRPr/>
              </a:pPr>
              <a:t>‹#›</a:t>
            </a:fld>
            <a:endParaRPr lang="ru-RU" alt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1.xml"/><Relationship Id="rId13" Type="http://schemas.openxmlformats.org/officeDocument/2006/relationships/diagramColors" Target="../diagrams/colors2.xml"/><Relationship Id="rId3" Type="http://schemas.openxmlformats.org/officeDocument/2006/relationships/image" Target="../media/image5.png"/><Relationship Id="rId7" Type="http://schemas.openxmlformats.org/officeDocument/2006/relationships/diagramQuickStyle" Target="../diagrams/quickStyle1.xml"/><Relationship Id="rId12" Type="http://schemas.openxmlformats.org/officeDocument/2006/relationships/diagramQuickStyle" Target="../diagrams/quickStyle2.xm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diagramLayout" Target="../diagrams/layout1.xml"/><Relationship Id="rId11" Type="http://schemas.openxmlformats.org/officeDocument/2006/relationships/diagramLayout" Target="../diagrams/layout2.xml"/><Relationship Id="rId5" Type="http://schemas.openxmlformats.org/officeDocument/2006/relationships/diagramData" Target="../diagrams/data1.xml"/><Relationship Id="rId10" Type="http://schemas.openxmlformats.org/officeDocument/2006/relationships/diagramData" Target="../diagrams/data2.xml"/><Relationship Id="rId4" Type="http://schemas.openxmlformats.org/officeDocument/2006/relationships/image" Target="../media/image6.jpeg"/><Relationship Id="rId9" Type="http://schemas.microsoft.com/office/2007/relationships/diagramDrawing" Target="../diagrams/drawing1.xml"/><Relationship Id="rId14"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Изображение 4" descr="IIB_LOGO_FIN_BIG.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3363" y="0"/>
            <a:ext cx="89106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5222875"/>
            <a:ext cx="9142413"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3"/>
          <p:cNvSpPr txBox="1">
            <a:spLocks noChangeArrowheads="1"/>
          </p:cNvSpPr>
          <p:nvPr/>
        </p:nvSpPr>
        <p:spPr bwMode="auto">
          <a:xfrm>
            <a:off x="1514475" y="5878513"/>
            <a:ext cx="7053263" cy="598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527" tIns="76290" rIns="85527" bIns="42764"/>
          <a:lstStyle>
            <a:lvl1pPr eaLnBrk="0" hangingPunc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9pPr>
          </a:lstStyle>
          <a:p>
            <a:pPr algn="r" eaLnBrk="1" hangingPunct="1">
              <a:defRPr/>
            </a:pPr>
            <a:endParaRPr lang="ru-RU" altLang="ru-RU" sz="2800" b="1" dirty="0" smtClean="0">
              <a:solidFill>
                <a:srgbClr val="666666"/>
              </a:solidFill>
              <a:latin typeface="+mn-lt"/>
              <a:ea typeface="Arial Unicode MS" panose="020B0604020202020204" pitchFamily="34" charset="-128"/>
              <a:cs typeface="Arial Unicode MS" panose="020B0604020202020204" pitchFamily="34" charset="-128"/>
            </a:endParaRPr>
          </a:p>
        </p:txBody>
      </p:sp>
      <p:sp>
        <p:nvSpPr>
          <p:cNvPr id="2053" name="Text Box 4"/>
          <p:cNvSpPr txBox="1">
            <a:spLocks noChangeArrowheads="1"/>
          </p:cNvSpPr>
          <p:nvPr/>
        </p:nvSpPr>
        <p:spPr bwMode="auto">
          <a:xfrm>
            <a:off x="555625" y="2276475"/>
            <a:ext cx="7053263"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527" tIns="88024" rIns="85527" bIns="42764"/>
          <a:lstStyle>
            <a:lvl1pPr eaLnBrk="0" hangingPunc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panose="020B0604020202020204" pitchFamily="34" charset="0"/>
                <a:cs typeface="Arial" panose="020B0604020202020204" pitchFamily="34" charset="0"/>
              </a:defRPr>
            </a:lvl9pPr>
          </a:lstStyle>
          <a:p>
            <a:pPr eaLnBrk="1" hangingPunct="1">
              <a:lnSpc>
                <a:spcPct val="80000"/>
              </a:lnSpc>
              <a:defRPr/>
            </a:pPr>
            <a:endParaRPr lang="ru-RU" altLang="ru-RU" sz="5200" b="1" dirty="0" smtClean="0">
              <a:solidFill>
                <a:srgbClr val="666666"/>
              </a:solidFill>
              <a:latin typeface="+mn-lt"/>
            </a:endParaRPr>
          </a:p>
        </p:txBody>
      </p:sp>
      <p:sp>
        <p:nvSpPr>
          <p:cNvPr id="2054" name="TextBox 6"/>
          <p:cNvSpPr txBox="1">
            <a:spLocks noChangeArrowheads="1"/>
          </p:cNvSpPr>
          <p:nvPr/>
        </p:nvSpPr>
        <p:spPr bwMode="auto">
          <a:xfrm>
            <a:off x="684213" y="2276475"/>
            <a:ext cx="8064500" cy="2031325"/>
          </a:xfrm>
          <a:prstGeom prst="rect">
            <a:avLst/>
          </a:prstGeom>
          <a:noFill/>
          <a:ln w="9525">
            <a:noFill/>
            <a:miter lim="800000"/>
            <a:headEnd/>
            <a:tailEnd/>
          </a:ln>
        </p:spPr>
        <p:txBody>
          <a:bodyPr>
            <a:spAutoFit/>
          </a:bodyPr>
          <a:lstStyle/>
          <a:p>
            <a:pPr eaLnBrk="1" hangingPunct="1">
              <a:defRPr/>
            </a:pPr>
            <a:endParaRPr lang="en-US" sz="2800" b="1" i="1" dirty="0">
              <a:latin typeface="+mn-lt"/>
            </a:endParaRPr>
          </a:p>
          <a:p>
            <a:pPr eaLnBrk="1" hangingPunct="1">
              <a:defRPr/>
            </a:pPr>
            <a:r>
              <a:rPr lang="en-US" sz="2800" dirty="0"/>
              <a:t>Slovak Republic - International Investment Bank Technical </a:t>
            </a:r>
            <a:r>
              <a:rPr lang="en-US" sz="2800"/>
              <a:t>Assistance </a:t>
            </a:r>
            <a:r>
              <a:rPr lang="en-US" sz="2800" smtClean="0"/>
              <a:t>Fund</a:t>
            </a:r>
            <a:endParaRPr lang="en-US" sz="2800" b="1" i="1" dirty="0">
              <a:latin typeface="+mn-lt"/>
            </a:endParaRPr>
          </a:p>
          <a:p>
            <a:pPr eaLnBrk="1" hangingPunct="1">
              <a:defRPr/>
            </a:pPr>
            <a:endParaRPr lang="ru-RU" sz="2400" i="1" dirty="0">
              <a:latin typeface="+mn-lt"/>
            </a:endParaRPr>
          </a:p>
          <a:p>
            <a:pPr eaLnBrk="1" hangingPunct="1">
              <a:defRPr/>
            </a:pPr>
            <a:endParaRPr lang="en-US" i="1" dirty="0">
              <a:latin typeface="+mn-lt"/>
            </a:endParaRPr>
          </a:p>
        </p:txBody>
      </p:sp>
      <p:sp>
        <p:nvSpPr>
          <p:cNvPr id="2055" name="TextBox 7"/>
          <p:cNvSpPr txBox="1">
            <a:spLocks noChangeArrowheads="1"/>
          </p:cNvSpPr>
          <p:nvPr/>
        </p:nvSpPr>
        <p:spPr bwMode="auto">
          <a:xfrm>
            <a:off x="407988" y="5805488"/>
            <a:ext cx="83756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ru-RU" altLang="ru-RU" sz="2800" dirty="0" smtClean="0">
                <a:latin typeface="+mn-lt"/>
              </a:rPr>
              <a:t>201</a:t>
            </a:r>
            <a:r>
              <a:rPr lang="en-GB" altLang="ru-RU" sz="2800" dirty="0">
                <a:latin typeface="+mn-lt"/>
              </a:rPr>
              <a:t>7</a:t>
            </a:r>
            <a:endParaRPr lang="ru-RU" altLang="ru-RU" sz="2800" dirty="0" smtClean="0">
              <a:latin typeface="+mn-lt"/>
            </a:endParaRPr>
          </a:p>
          <a:p>
            <a:pPr eaLnBrk="1" hangingPunct="1">
              <a:defRPr/>
            </a:pPr>
            <a:r>
              <a:rPr lang="en-US" altLang="ru-RU" sz="2800" dirty="0" smtClean="0">
                <a:latin typeface="+mn-lt"/>
              </a:rPr>
              <a:t>www.iib.int</a:t>
            </a:r>
          </a:p>
        </p:txBody>
      </p:sp>
      <p:pic>
        <p:nvPicPr>
          <p:cNvPr id="3080" name="Picture 9" descr="C:\Users\Шатилова\Desktop\в работе\новый бренд\материалы к ребрендингу\IIB_LOGO_FIN_ENG_smal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850" y="211138"/>
            <a:ext cx="3436938"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C:\Users\A2B5~1\AppData\Local\Temp\notes0F551F\~26810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3"/>
          <p:cNvSpPr txBox="1">
            <a:spLocks noChangeArrowheads="1"/>
          </p:cNvSpPr>
          <p:nvPr/>
        </p:nvSpPr>
        <p:spPr bwMode="auto">
          <a:xfrm>
            <a:off x="2195513" y="374650"/>
            <a:ext cx="6192837" cy="461963"/>
          </a:xfrm>
          <a:prstGeom prst="rect">
            <a:avLst/>
          </a:prstGeom>
          <a:noFill/>
          <a:ln w="9525">
            <a:noFill/>
            <a:miter lim="800000"/>
            <a:headEnd/>
            <a:tailEnd/>
          </a:ln>
        </p:spPr>
        <p:txBody>
          <a:bodyPr>
            <a:spAutoFit/>
          </a:bodyPr>
          <a:lstStyle/>
          <a:p>
            <a:pPr eaLnBrk="1" hangingPunct="1">
              <a:defRPr/>
            </a:pPr>
            <a:r>
              <a:rPr lang="en-US" sz="2400" b="1" dirty="0">
                <a:latin typeface="+mn-lt"/>
              </a:rPr>
              <a:t>TECHNICAL ASSISTANCE FUND – WWH?</a:t>
            </a:r>
            <a:endParaRPr lang="ru-RU" sz="2400" b="1" dirty="0">
              <a:latin typeface="+mn-lt"/>
            </a:endParaRPr>
          </a:p>
        </p:txBody>
      </p:sp>
      <p:pic>
        <p:nvPicPr>
          <p:cNvPr id="5124" name="Изображение 4" descr="POLOSOCHKA.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981075"/>
            <a:ext cx="914400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3" descr="C:\Users\Кондакова\Desktop\бланки, коверты, визитки для ребрендинга\IIB_LOGO_FIN_ENG_small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88913"/>
            <a:ext cx="17811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Прямоугольник 10"/>
          <p:cNvSpPr/>
          <p:nvPr/>
        </p:nvSpPr>
        <p:spPr>
          <a:xfrm>
            <a:off x="628650" y="1579563"/>
            <a:ext cx="7920038" cy="4524315"/>
          </a:xfrm>
          <a:prstGeom prst="rect">
            <a:avLst/>
          </a:prstGeom>
        </p:spPr>
        <p:txBody>
          <a:bodyPr>
            <a:spAutoFit/>
          </a:bodyPr>
          <a:lstStyle/>
          <a:p>
            <a:pPr marL="1520825" indent="-1520825" algn="just" eaLnBrk="1" hangingPunct="1">
              <a:tabLst>
                <a:tab pos="271463" algn="l"/>
              </a:tabLst>
              <a:defRPr/>
            </a:pPr>
            <a:r>
              <a:rPr lang="en-GB" sz="2000" b="1" i="1" dirty="0">
                <a:solidFill>
                  <a:srgbClr val="00B050"/>
                </a:solidFill>
                <a:latin typeface="+mn-lt"/>
                <a:cs typeface="Arial" charset="0"/>
              </a:rPr>
              <a:t>WHAT? </a:t>
            </a:r>
            <a:r>
              <a:rPr lang="en-GB" sz="2400" b="1" i="1" dirty="0">
                <a:solidFill>
                  <a:srgbClr val="00B050"/>
                </a:solidFill>
                <a:latin typeface="+mn-lt"/>
                <a:cs typeface="Arial" charset="0"/>
              </a:rPr>
              <a:t>-  </a:t>
            </a:r>
            <a:r>
              <a:rPr lang="en-GB" sz="2400" i="1" dirty="0">
                <a:latin typeface="+mn-lt"/>
                <a:cs typeface="Arial" charset="0"/>
              </a:rPr>
              <a:t>	</a:t>
            </a:r>
            <a:r>
              <a:rPr lang="en-US" sz="1400" dirty="0"/>
              <a:t>A special-purpose fund established within the IIB, pursuant to its statutory documents and the agreement with the Ministry of Finance of the Slovak Republic, aimed at financing technical support for countries within IIB’s operations;</a:t>
            </a:r>
            <a:endParaRPr lang="en-GB" sz="1400" i="1" dirty="0">
              <a:latin typeface="+mn-lt"/>
              <a:cs typeface="Arial" charset="0"/>
            </a:endParaRPr>
          </a:p>
          <a:p>
            <a:pPr marL="1520825" indent="-1520825" eaLnBrk="1" hangingPunct="1">
              <a:defRPr/>
            </a:pPr>
            <a:r>
              <a:rPr lang="en-GB" sz="2000" b="1" i="1" dirty="0">
                <a:solidFill>
                  <a:srgbClr val="00B050"/>
                </a:solidFill>
                <a:latin typeface="+mn-lt"/>
                <a:cs typeface="Arial" charset="0"/>
              </a:rPr>
              <a:t>WHY?  </a:t>
            </a:r>
            <a:r>
              <a:rPr lang="en-GB" sz="2400" b="1" i="1" dirty="0">
                <a:solidFill>
                  <a:srgbClr val="00B050"/>
                </a:solidFill>
                <a:latin typeface="+mn-lt"/>
                <a:cs typeface="Arial" charset="0"/>
              </a:rPr>
              <a:t>- </a:t>
            </a:r>
            <a:r>
              <a:rPr lang="en-GB" sz="2400" i="1" dirty="0">
                <a:latin typeface="+mn-lt"/>
                <a:cs typeface="Arial" charset="0"/>
              </a:rPr>
              <a:t>	</a:t>
            </a:r>
            <a:r>
              <a:rPr lang="en-US" sz="1400" dirty="0"/>
              <a:t>Countries (Slovakia) provides ODA </a:t>
            </a:r>
            <a:r>
              <a:rPr lang="en-US" sz="1400" dirty="0" smtClean="0"/>
              <a:t>UN </a:t>
            </a:r>
            <a:r>
              <a:rPr lang="en-US" sz="1400" dirty="0"/>
              <a:t>Target - 0,7% of Gross National Income. The TAF counts towards 0,7%. ODA needs to contain </a:t>
            </a:r>
            <a:r>
              <a:rPr lang="en-US" sz="1400" b="1" dirty="0"/>
              <a:t>the three elements:</a:t>
            </a:r>
            <a:br>
              <a:rPr lang="en-US" sz="1400" b="1" dirty="0"/>
            </a:br>
            <a:r>
              <a:rPr lang="en-US" sz="1400" b="1" dirty="0"/>
              <a:t>(a)</a:t>
            </a:r>
            <a:r>
              <a:rPr lang="en-US" sz="1400" dirty="0"/>
              <a:t> undertaken by the official sector (official agencies, including state and local governments, or their executive agencies)</a:t>
            </a:r>
            <a:br>
              <a:rPr lang="en-US" sz="1400" dirty="0"/>
            </a:br>
            <a:r>
              <a:rPr lang="en-US" sz="1400" b="1" dirty="0"/>
              <a:t>(b)</a:t>
            </a:r>
            <a:r>
              <a:rPr lang="en-US" sz="1400" dirty="0"/>
              <a:t> with promotion of economic development and welfare as the main objective; and;</a:t>
            </a:r>
            <a:br>
              <a:rPr lang="en-US" sz="1400" dirty="0"/>
            </a:br>
            <a:r>
              <a:rPr lang="en-US" sz="1400" b="1" dirty="0"/>
              <a:t>(c)</a:t>
            </a:r>
            <a:r>
              <a:rPr lang="en-US" sz="1400" dirty="0"/>
              <a:t> at concessional financial terms (if a loan, having a grant element of at least 25 per cent)</a:t>
            </a:r>
          </a:p>
          <a:p>
            <a:pPr marL="1520825" indent="-1520825" eaLnBrk="1" hangingPunct="1">
              <a:defRPr/>
            </a:pPr>
            <a:endParaRPr lang="en-US" sz="1400" dirty="0"/>
          </a:p>
          <a:p>
            <a:pPr marL="1520825" indent="-1520825" eaLnBrk="1" hangingPunct="1">
              <a:defRPr/>
            </a:pPr>
            <a:r>
              <a:rPr lang="en-GB" sz="1600" b="1" i="1" dirty="0">
                <a:solidFill>
                  <a:srgbClr val="00B050"/>
                </a:solidFill>
                <a:cs typeface="Arial" charset="0"/>
              </a:rPr>
              <a:t>HOW? – </a:t>
            </a:r>
            <a:r>
              <a:rPr lang="en-GB" sz="1600" i="1" dirty="0">
                <a:cs typeface="Arial" charset="0"/>
              </a:rPr>
              <a:t>	</a:t>
            </a:r>
            <a:r>
              <a:rPr lang="en-US" sz="1400" dirty="0"/>
              <a:t>This presentation is an overview of the procedure and HOW to disburse funds:</a:t>
            </a:r>
          </a:p>
          <a:p>
            <a:pPr marL="1520825" indent="-1520825" eaLnBrk="1" hangingPunct="1">
              <a:defRPr/>
            </a:pPr>
            <a:endParaRPr lang="en-US" sz="1600" dirty="0"/>
          </a:p>
          <a:p>
            <a:pPr marL="1520825" indent="-1520825" eaLnBrk="1" hangingPunct="1">
              <a:defRPr/>
            </a:pPr>
            <a:endParaRPr lang="en-US" sz="1600" dirty="0"/>
          </a:p>
          <a:p>
            <a:pPr algn="just" eaLnBrk="1" hangingPunct="1">
              <a:defRPr/>
            </a:pPr>
            <a:endParaRPr lang="en-GB" sz="2400" i="1" dirty="0">
              <a:latin typeface="+mn-lt"/>
              <a:cs typeface="Arial" charset="0"/>
            </a:endParaRPr>
          </a:p>
        </p:txBody>
      </p:sp>
      <p:pic>
        <p:nvPicPr>
          <p:cNvPr id="5128" name="Изображение 103" descr="Circle_02.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9250" y="1695450"/>
            <a:ext cx="261938" cy="28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Изображение 103" descr="Circle_02.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6713" y="2738438"/>
            <a:ext cx="261937" cy="28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Изображение 103" descr="Circle_02.png"/>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9250" y="4869160"/>
            <a:ext cx="261938"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C:\Users\A2B5~1\AppData\Local\Temp\notes0F551F\~26810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3"/>
          <p:cNvSpPr txBox="1">
            <a:spLocks noChangeArrowheads="1"/>
          </p:cNvSpPr>
          <p:nvPr/>
        </p:nvSpPr>
        <p:spPr bwMode="auto">
          <a:xfrm>
            <a:off x="2195513" y="374650"/>
            <a:ext cx="6192837" cy="461963"/>
          </a:xfrm>
          <a:prstGeom prst="rect">
            <a:avLst/>
          </a:prstGeom>
          <a:noFill/>
          <a:ln w="9525">
            <a:noFill/>
            <a:miter lim="800000"/>
            <a:headEnd/>
            <a:tailEnd/>
          </a:ln>
        </p:spPr>
        <p:txBody>
          <a:bodyPr>
            <a:spAutoFit/>
          </a:bodyPr>
          <a:lstStyle/>
          <a:p>
            <a:pPr eaLnBrk="1" hangingPunct="1">
              <a:defRPr/>
            </a:pPr>
            <a:r>
              <a:rPr lang="en-US" sz="2400" b="1" dirty="0">
                <a:latin typeface="+mn-lt"/>
              </a:rPr>
              <a:t>TECHNICAL ASSISTANCE </a:t>
            </a:r>
            <a:r>
              <a:rPr lang="en-US" sz="2400" b="1" dirty="0" smtClean="0">
                <a:latin typeface="+mn-lt"/>
              </a:rPr>
              <a:t>FUND - Process</a:t>
            </a:r>
            <a:endParaRPr lang="ru-RU" sz="2400" b="1" dirty="0">
              <a:latin typeface="+mn-lt"/>
            </a:endParaRPr>
          </a:p>
        </p:txBody>
      </p:sp>
      <p:pic>
        <p:nvPicPr>
          <p:cNvPr id="5124" name="Изображение 4" descr="POLOSOCHKA.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981075"/>
            <a:ext cx="914400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3" descr="C:\Users\Кондакова\Desktop\бланки, коверты, визитки для ребрендинга\IIB_LOGO_FIN_ENG_small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88913"/>
            <a:ext cx="17811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Схема 3"/>
          <p:cNvGraphicFramePr/>
          <p:nvPr>
            <p:extLst>
              <p:ext uri="{D42A27DB-BD31-4B8C-83A1-F6EECF244321}">
                <p14:modId xmlns:p14="http://schemas.microsoft.com/office/powerpoint/2010/main" val="3386368727"/>
              </p:ext>
            </p:extLst>
          </p:nvPr>
        </p:nvGraphicFramePr>
        <p:xfrm>
          <a:off x="397541" y="1484784"/>
          <a:ext cx="8372475" cy="466883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6" name="Блок-схема: ручное управление 5"/>
          <p:cNvSpPr/>
          <p:nvPr/>
        </p:nvSpPr>
        <p:spPr>
          <a:xfrm>
            <a:off x="179512" y="1439908"/>
            <a:ext cx="1872208" cy="1349345"/>
          </a:xfrm>
          <a:prstGeom prst="flowChartManualOpe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1" hangingPunct="1"/>
            <a:r>
              <a:rPr kumimoji="0" lang="en-US" altLang="ru-RU" b="0" i="0" u="none" strike="noStrike" cap="none" normalizeH="0" baseline="0" dirty="0" smtClean="0">
                <a:ln>
                  <a:noFill/>
                </a:ln>
                <a:solidFill>
                  <a:schemeClr val="bg1"/>
                </a:solidFill>
                <a:effectLst/>
                <a:latin typeface="Arial" panose="020B0604020202020204" pitchFamily="34" charset="0"/>
              </a:rPr>
              <a:t>Project Funnel</a:t>
            </a:r>
          </a:p>
        </p:txBody>
      </p:sp>
      <p:sp>
        <p:nvSpPr>
          <p:cNvPr id="7" name="Штриховая стрелка вправо 6"/>
          <p:cNvSpPr/>
          <p:nvPr/>
        </p:nvSpPr>
        <p:spPr>
          <a:xfrm>
            <a:off x="1413156" y="3017381"/>
            <a:ext cx="638564" cy="43204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aphicFrame>
        <p:nvGraphicFramePr>
          <p:cNvPr id="8" name="Схема 7"/>
          <p:cNvGraphicFramePr/>
          <p:nvPr>
            <p:extLst>
              <p:ext uri="{D42A27DB-BD31-4B8C-83A1-F6EECF244321}">
                <p14:modId xmlns:p14="http://schemas.microsoft.com/office/powerpoint/2010/main" val="261836701"/>
              </p:ext>
            </p:extLst>
          </p:nvPr>
        </p:nvGraphicFramePr>
        <p:xfrm>
          <a:off x="7064352" y="1880365"/>
          <a:ext cx="2016224" cy="3991992"/>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9" name="Овал 8"/>
          <p:cNvSpPr/>
          <p:nvPr/>
        </p:nvSpPr>
        <p:spPr>
          <a:xfrm>
            <a:off x="899592" y="3017381"/>
            <a:ext cx="441845"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2" name="Прямая соединительная линия 11"/>
          <p:cNvCxnSpPr/>
          <p:nvPr/>
        </p:nvCxnSpPr>
        <p:spPr>
          <a:xfrm>
            <a:off x="539552" y="2834129"/>
            <a:ext cx="360040" cy="6153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1676427" y="2808678"/>
            <a:ext cx="231277" cy="447165"/>
          </a:xfrm>
          <a:prstGeom prst="line">
            <a:avLst/>
          </a:prstGeom>
        </p:spPr>
        <p:style>
          <a:lnRef idx="1">
            <a:schemeClr val="accent1"/>
          </a:lnRef>
          <a:fillRef idx="0">
            <a:schemeClr val="accent1"/>
          </a:fillRef>
          <a:effectRef idx="0">
            <a:schemeClr val="accent1"/>
          </a:effectRef>
          <a:fontRef idx="minor">
            <a:schemeClr val="tx1"/>
          </a:fontRef>
        </p:style>
      </p:cxnSp>
      <p:sp>
        <p:nvSpPr>
          <p:cNvPr id="15" name="Овал 14"/>
          <p:cNvSpPr/>
          <p:nvPr/>
        </p:nvSpPr>
        <p:spPr>
          <a:xfrm>
            <a:off x="3813677" y="2834129"/>
            <a:ext cx="1516645" cy="15564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EUR 1,25M </a:t>
            </a:r>
            <a:endParaRPr lang="ru-RU" dirty="0"/>
          </a:p>
        </p:txBody>
      </p:sp>
      <p:sp>
        <p:nvSpPr>
          <p:cNvPr id="17" name="Овал 16"/>
          <p:cNvSpPr/>
          <p:nvPr/>
        </p:nvSpPr>
        <p:spPr>
          <a:xfrm>
            <a:off x="7337640" y="1829821"/>
            <a:ext cx="1512094" cy="835372"/>
          </a:xfrm>
          <a:prstGeom prst="ellipse">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TextBox 1"/>
          <p:cNvSpPr txBox="1"/>
          <p:nvPr/>
        </p:nvSpPr>
        <p:spPr>
          <a:xfrm>
            <a:off x="7335391" y="1556800"/>
            <a:ext cx="1418465" cy="369332"/>
          </a:xfrm>
          <a:prstGeom prst="rect">
            <a:avLst/>
          </a:prstGeom>
          <a:noFill/>
        </p:spPr>
        <p:txBody>
          <a:bodyPr wrap="none" rtlCol="0">
            <a:spAutoFit/>
          </a:bodyPr>
          <a:lstStyle/>
          <a:p>
            <a:r>
              <a:rPr lang="en-US" dirty="0" smtClean="0">
                <a:latin typeface="+mj-lt"/>
              </a:rPr>
              <a:t>Departments</a:t>
            </a:r>
            <a:endParaRPr lang="ru-RU" dirty="0">
              <a:latin typeface="+mj-lt"/>
            </a:endParaRPr>
          </a:p>
        </p:txBody>
      </p:sp>
    </p:spTree>
    <p:extLst>
      <p:ext uri="{BB962C8B-B14F-4D97-AF65-F5344CB8AC3E}">
        <p14:creationId xmlns:p14="http://schemas.microsoft.com/office/powerpoint/2010/main" val="2894411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3" descr="C:\Users\A2B5~1\AppData\Local\Temp\notes0F551F\~26810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3"/>
          <p:cNvSpPr txBox="1">
            <a:spLocks noChangeArrowheads="1"/>
          </p:cNvSpPr>
          <p:nvPr/>
        </p:nvSpPr>
        <p:spPr bwMode="auto">
          <a:xfrm>
            <a:off x="2195513" y="374650"/>
            <a:ext cx="6192837" cy="461963"/>
          </a:xfrm>
          <a:prstGeom prst="rect">
            <a:avLst/>
          </a:prstGeom>
          <a:noFill/>
          <a:ln w="9525">
            <a:noFill/>
            <a:miter lim="800000"/>
            <a:headEnd/>
            <a:tailEnd/>
          </a:ln>
        </p:spPr>
        <p:txBody>
          <a:bodyPr>
            <a:spAutoFit/>
          </a:bodyPr>
          <a:lstStyle/>
          <a:p>
            <a:pPr eaLnBrk="1" hangingPunct="1">
              <a:defRPr/>
            </a:pPr>
            <a:r>
              <a:rPr lang="en-US" sz="2400" b="1" dirty="0">
                <a:latin typeface="+mn-lt"/>
              </a:rPr>
              <a:t>TECHNICAL ASSISTANCE FUND:  Procedure</a:t>
            </a:r>
            <a:endParaRPr lang="ru-RU" sz="2400" b="1" dirty="0">
              <a:latin typeface="+mn-lt"/>
            </a:endParaRPr>
          </a:p>
        </p:txBody>
      </p:sp>
      <p:pic>
        <p:nvPicPr>
          <p:cNvPr id="6148" name="Изображение 4" descr="POLOSOCHKA.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981075"/>
            <a:ext cx="914400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3" descr="C:\Users\Кондакова\Desktop\бланки, коверты, визитки для ребрендинга\IIB_LOGO_FIN_ENG_small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88913"/>
            <a:ext cx="17811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Прямоугольник 10"/>
          <p:cNvSpPr/>
          <p:nvPr/>
        </p:nvSpPr>
        <p:spPr>
          <a:xfrm>
            <a:off x="611188" y="1273175"/>
            <a:ext cx="7920037" cy="6309420"/>
          </a:xfrm>
          <a:prstGeom prst="rect">
            <a:avLst/>
          </a:prstGeom>
        </p:spPr>
        <p:txBody>
          <a:bodyPr>
            <a:spAutoFit/>
          </a:bodyPr>
          <a:lstStyle/>
          <a:p>
            <a:pPr marL="342900" indent="-342900" algn="just" eaLnBrk="1" hangingPunct="1">
              <a:buFontTx/>
              <a:buAutoNum type="arabicParenR"/>
              <a:defRPr/>
            </a:pPr>
            <a:r>
              <a:rPr lang="en-GB" sz="1600" i="1" dirty="0">
                <a:latin typeface="+mn-lt"/>
                <a:cs typeface="Arial" charset="0"/>
              </a:rPr>
              <a:t>The IIB shall proactively look for projects in the first instance/ shall receive requests for </a:t>
            </a:r>
            <a:r>
              <a:rPr lang="en-GB" sz="1600" b="1" i="1" dirty="0">
                <a:solidFill>
                  <a:srgbClr val="00B050"/>
                </a:solidFill>
                <a:latin typeface="+mn-lt"/>
                <a:cs typeface="Arial" charset="0"/>
              </a:rPr>
              <a:t>technical assistance </a:t>
            </a:r>
            <a:r>
              <a:rPr lang="en-GB" sz="1600" b="1" i="1" dirty="0" smtClean="0">
                <a:solidFill>
                  <a:srgbClr val="00B050"/>
                </a:solidFill>
                <a:latin typeface="+mn-lt"/>
                <a:cs typeface="Arial" charset="0"/>
              </a:rPr>
              <a:t>projects;</a:t>
            </a:r>
            <a:r>
              <a:rPr lang="en-GB" sz="1600" i="1" dirty="0" smtClean="0">
                <a:latin typeface="+mn-lt"/>
                <a:cs typeface="Arial" charset="0"/>
              </a:rPr>
              <a:t>                                                                                                   </a:t>
            </a:r>
            <a:endParaRPr lang="en-GB" sz="1600" i="1" dirty="0">
              <a:solidFill>
                <a:srgbClr val="FF0000"/>
              </a:solidFill>
              <a:latin typeface="+mn-lt"/>
              <a:cs typeface="Arial" charset="0"/>
            </a:endParaRPr>
          </a:p>
          <a:p>
            <a:pPr marL="342900" indent="-342900" eaLnBrk="1" hangingPunct="1">
              <a:buFontTx/>
              <a:buAutoNum type="arabicParenR"/>
              <a:defRPr/>
            </a:pPr>
            <a:endParaRPr lang="en-GB" sz="1600" i="1" dirty="0">
              <a:latin typeface="+mn-lt"/>
              <a:cs typeface="Arial" charset="0"/>
            </a:endParaRPr>
          </a:p>
          <a:p>
            <a:pPr marL="342900" indent="-342900" eaLnBrk="1" hangingPunct="1">
              <a:buFontTx/>
              <a:buAutoNum type="arabicParenR"/>
              <a:defRPr/>
            </a:pPr>
            <a:r>
              <a:rPr lang="en-GB" sz="1600" i="1" dirty="0">
                <a:latin typeface="+mn-lt"/>
                <a:cs typeface="Arial" charset="0"/>
              </a:rPr>
              <a:t>The project shall be initially reviewed by on the basis of whether it meets the </a:t>
            </a:r>
            <a:r>
              <a:rPr lang="en-GB" sz="1600" b="1" i="1" u="sng" dirty="0">
                <a:latin typeface="+mn-lt"/>
                <a:cs typeface="Arial" charset="0"/>
              </a:rPr>
              <a:t>basic criteria </a:t>
            </a:r>
            <a:r>
              <a:rPr lang="en-GB" sz="1600" i="1" dirty="0">
                <a:latin typeface="+mn-lt"/>
                <a:cs typeface="Arial" charset="0"/>
              </a:rPr>
              <a:t>to be processed as a </a:t>
            </a:r>
            <a:r>
              <a:rPr lang="en-GB" sz="1600" b="1" i="1" dirty="0">
                <a:solidFill>
                  <a:srgbClr val="00B050"/>
                </a:solidFill>
                <a:latin typeface="+mn-lt"/>
                <a:cs typeface="Arial" charset="0"/>
              </a:rPr>
              <a:t>TAF </a:t>
            </a:r>
            <a:r>
              <a:rPr lang="en-GB" sz="1600" i="1" dirty="0" smtClean="0">
                <a:latin typeface="+mn-lt"/>
                <a:cs typeface="Arial" charset="0"/>
              </a:rPr>
              <a:t>project; </a:t>
            </a:r>
            <a:r>
              <a:rPr lang="en-GB" sz="1600" i="1" dirty="0">
                <a:latin typeface="+mn-lt"/>
                <a:cs typeface="Arial" charset="0"/>
              </a:rPr>
              <a:t>			       </a:t>
            </a:r>
            <a:r>
              <a:rPr lang="en-GB" sz="1600" i="1" dirty="0" smtClean="0">
                <a:solidFill>
                  <a:srgbClr val="FF0000"/>
                </a:solidFill>
                <a:latin typeface="+mn-lt"/>
                <a:cs typeface="Arial" charset="0"/>
              </a:rPr>
              <a:t> </a:t>
            </a:r>
            <a:endParaRPr lang="en-GB" sz="1600" i="1" dirty="0">
              <a:solidFill>
                <a:srgbClr val="FF0000"/>
              </a:solidFill>
              <a:latin typeface="+mn-lt"/>
              <a:cs typeface="Arial" charset="0"/>
            </a:endParaRPr>
          </a:p>
          <a:p>
            <a:pPr marL="342900" indent="-342900" eaLnBrk="1" hangingPunct="1">
              <a:buFontTx/>
              <a:buAutoNum type="arabicParenR"/>
              <a:defRPr/>
            </a:pPr>
            <a:endParaRPr lang="en-GB" sz="1600" i="1" dirty="0">
              <a:latin typeface="+mn-lt"/>
              <a:cs typeface="Arial" charset="0"/>
            </a:endParaRPr>
          </a:p>
          <a:p>
            <a:pPr marL="342900" indent="-342900" eaLnBrk="1" hangingPunct="1">
              <a:buFontTx/>
              <a:buAutoNum type="arabicParenR"/>
              <a:defRPr/>
            </a:pPr>
            <a:r>
              <a:rPr lang="en-GB" sz="1600" i="1" dirty="0">
                <a:latin typeface="+mn-lt"/>
                <a:cs typeface="Arial" charset="0"/>
              </a:rPr>
              <a:t>Collection of the information and preparation of the </a:t>
            </a:r>
            <a:r>
              <a:rPr lang="en-GB" sz="1600" b="1" i="1" u="sng" dirty="0">
                <a:latin typeface="+mn-lt"/>
                <a:cs typeface="Arial" charset="0"/>
              </a:rPr>
              <a:t>Terms of Reference </a:t>
            </a:r>
            <a:r>
              <a:rPr lang="en-GB" sz="1600" i="1" dirty="0" err="1">
                <a:latin typeface="+mn-lt"/>
                <a:cs typeface="Arial" charset="0"/>
              </a:rPr>
              <a:t>ToR</a:t>
            </a:r>
            <a:r>
              <a:rPr lang="en-GB" sz="1600" i="1" dirty="0">
                <a:latin typeface="+mn-lt"/>
                <a:cs typeface="Arial" charset="0"/>
              </a:rPr>
              <a:t> describing the project, and laying out the objectives, scope of work, budget deliverables and timeline for the </a:t>
            </a:r>
            <a:r>
              <a:rPr lang="en-GB" sz="1600" i="1" dirty="0" smtClean="0">
                <a:latin typeface="+mn-lt"/>
                <a:cs typeface="Arial" charset="0"/>
              </a:rPr>
              <a:t>project;</a:t>
            </a:r>
            <a:br>
              <a:rPr lang="en-GB" sz="1600" i="1" dirty="0" smtClean="0">
                <a:latin typeface="+mn-lt"/>
                <a:cs typeface="Arial" charset="0"/>
              </a:rPr>
            </a:br>
            <a:endParaRPr lang="en-GB" sz="1600" i="1" dirty="0">
              <a:solidFill>
                <a:srgbClr val="FF0000"/>
              </a:solidFill>
              <a:latin typeface="+mn-lt"/>
              <a:cs typeface="Arial" charset="0"/>
            </a:endParaRPr>
          </a:p>
          <a:p>
            <a:pPr marL="342900" indent="-342900" eaLnBrk="1" hangingPunct="1">
              <a:buFontTx/>
              <a:buAutoNum type="arabicParenR"/>
              <a:defRPr/>
            </a:pPr>
            <a:r>
              <a:rPr lang="en-GB" sz="1600" i="1" dirty="0">
                <a:latin typeface="+mn-lt"/>
                <a:cs typeface="Arial" charset="0"/>
              </a:rPr>
              <a:t>The </a:t>
            </a:r>
            <a:r>
              <a:rPr lang="en-GB" sz="1600" i="1" dirty="0" err="1">
                <a:latin typeface="+mn-lt"/>
                <a:cs typeface="Arial" charset="0"/>
              </a:rPr>
              <a:t>ToR</a:t>
            </a:r>
            <a:r>
              <a:rPr lang="en-GB" sz="1600" i="1" dirty="0">
                <a:latin typeface="+mn-lt"/>
                <a:cs typeface="Arial" charset="0"/>
              </a:rPr>
              <a:t> is submitted to the </a:t>
            </a:r>
            <a:r>
              <a:rPr lang="en-GB" sz="1600" i="1" u="sng" dirty="0">
                <a:latin typeface="+mn-lt"/>
                <a:cs typeface="Arial" charset="0"/>
              </a:rPr>
              <a:t>Procurement Committee</a:t>
            </a:r>
            <a:r>
              <a:rPr lang="en-GB" sz="1600" i="1" dirty="0">
                <a:latin typeface="+mn-lt"/>
                <a:cs typeface="Arial" charset="0"/>
              </a:rPr>
              <a:t>. </a:t>
            </a:r>
            <a:r>
              <a:rPr lang="en-US" sz="1600" i="1" dirty="0">
                <a:latin typeface="+mn-lt"/>
                <a:cs typeface="Arial" charset="0"/>
              </a:rPr>
              <a:t>Upon approval of the TOR and budget by the </a:t>
            </a:r>
            <a:r>
              <a:rPr lang="en-US" sz="1600" i="1" dirty="0" smtClean="0">
                <a:latin typeface="+mn-lt"/>
                <a:cs typeface="Arial" charset="0"/>
              </a:rPr>
              <a:t>Committee, </a:t>
            </a:r>
            <a:r>
              <a:rPr lang="en-US" sz="1600" i="1" dirty="0">
                <a:latin typeface="+mn-lt"/>
                <a:cs typeface="Arial" charset="0"/>
              </a:rPr>
              <a:t>the Responsible Division shall submit them to the Ministry of Finance of the Slovak Republic for </a:t>
            </a:r>
            <a:r>
              <a:rPr lang="en-US" sz="1600" i="1" dirty="0" smtClean="0">
                <a:latin typeface="+mn-lt"/>
                <a:cs typeface="Arial" charset="0"/>
              </a:rPr>
              <a:t>approval;</a:t>
            </a:r>
            <a:r>
              <a:rPr lang="en-US" sz="1600" i="1" dirty="0">
                <a:latin typeface="+mn-lt"/>
                <a:cs typeface="Arial" charset="0"/>
              </a:rPr>
              <a:t>							</a:t>
            </a:r>
            <a:endParaRPr lang="en-GB" sz="1600" i="1" dirty="0">
              <a:latin typeface="+mn-lt"/>
              <a:cs typeface="Arial" charset="0"/>
            </a:endParaRPr>
          </a:p>
          <a:p>
            <a:pPr marL="342900" indent="-342900" eaLnBrk="1" hangingPunct="1">
              <a:buFont typeface="+mj-lt"/>
              <a:buAutoNum type="arabicParenR" startAt="5"/>
              <a:defRPr/>
            </a:pPr>
            <a:r>
              <a:rPr lang="en-US" sz="1600" i="1" dirty="0">
                <a:latin typeface="+mn-lt"/>
                <a:cs typeface="Arial" charset="0"/>
              </a:rPr>
              <a:t>IIB advertises the TOR for required consultancy services on its </a:t>
            </a:r>
            <a:r>
              <a:rPr lang="en-US" sz="1600" i="1" dirty="0" smtClean="0">
                <a:latin typeface="+mn-lt"/>
                <a:cs typeface="Arial" charset="0"/>
              </a:rPr>
              <a:t>website;</a:t>
            </a:r>
          </a:p>
          <a:p>
            <a:pPr eaLnBrk="1" hangingPunct="1">
              <a:defRPr/>
            </a:pPr>
            <a:r>
              <a:rPr lang="en-US" sz="1600" i="1" dirty="0" smtClean="0">
                <a:latin typeface="+mn-lt"/>
                <a:cs typeface="Arial" charset="0"/>
              </a:rPr>
              <a:t> </a:t>
            </a:r>
            <a:r>
              <a:rPr lang="en-US" sz="1600" i="1" dirty="0">
                <a:solidFill>
                  <a:schemeClr val="bg1">
                    <a:lumMod val="65000"/>
                  </a:schemeClr>
                </a:solidFill>
                <a:latin typeface="+mn-lt"/>
                <a:cs typeface="Arial" charset="0"/>
              </a:rPr>
              <a:t>		</a:t>
            </a:r>
            <a:endParaRPr lang="en-US" sz="1600" i="1" dirty="0">
              <a:solidFill>
                <a:srgbClr val="FF0000"/>
              </a:solidFill>
              <a:latin typeface="+mn-lt"/>
              <a:cs typeface="Arial" charset="0"/>
            </a:endParaRPr>
          </a:p>
          <a:p>
            <a:pPr marL="342900" indent="-342900" eaLnBrk="1" hangingPunct="1">
              <a:buFontTx/>
              <a:buAutoNum type="arabicParenR" startAt="5"/>
              <a:defRPr/>
            </a:pPr>
            <a:r>
              <a:rPr lang="en-US" sz="1600" i="1" dirty="0">
                <a:latin typeface="+mn-lt"/>
                <a:cs typeface="Arial" charset="0"/>
              </a:rPr>
              <a:t>Consultants are given between 14 and 30 calendar days from the date of publishing the Bank’s respective advertisement to submit </a:t>
            </a:r>
            <a:r>
              <a:rPr lang="en-US" sz="1600" b="1" i="1" u="sng" dirty="0">
                <a:latin typeface="+mn-lt"/>
                <a:cs typeface="Arial" charset="0"/>
              </a:rPr>
              <a:t>their expressions of interest </a:t>
            </a:r>
            <a:r>
              <a:rPr lang="en-US" sz="1600" i="1" dirty="0">
                <a:latin typeface="+mn-lt"/>
                <a:cs typeface="Arial" charset="0"/>
              </a:rPr>
              <a:t>(EOIs). </a:t>
            </a:r>
            <a:endParaRPr lang="en-US" sz="1600" i="1" dirty="0">
              <a:solidFill>
                <a:srgbClr val="FF0000"/>
              </a:solidFill>
              <a:latin typeface="+mn-lt"/>
              <a:cs typeface="Arial" charset="0"/>
            </a:endParaRPr>
          </a:p>
          <a:p>
            <a:pPr eaLnBrk="1" hangingPunct="1">
              <a:defRPr/>
            </a:pPr>
            <a:endParaRPr lang="en-GB" sz="1600" i="1" dirty="0">
              <a:latin typeface="+mn-lt"/>
              <a:cs typeface="Arial" charset="0"/>
            </a:endParaRPr>
          </a:p>
          <a:p>
            <a:pPr marL="1520825" indent="-1520825" eaLnBrk="1" hangingPunct="1">
              <a:defRPr/>
            </a:pPr>
            <a:endParaRPr lang="en-GB" sz="2000" i="1" dirty="0">
              <a:latin typeface="+mn-lt"/>
              <a:cs typeface="Arial" charset="0"/>
            </a:endParaRPr>
          </a:p>
          <a:p>
            <a:pPr marL="1520825" indent="-1520825" eaLnBrk="1" hangingPunct="1">
              <a:defRPr/>
            </a:pPr>
            <a:endParaRPr lang="en-GB" sz="2000" i="1" dirty="0">
              <a:latin typeface="+mn-lt"/>
              <a:cs typeface="Arial" charset="0"/>
            </a:endParaRPr>
          </a:p>
          <a:p>
            <a:pPr marL="1520825" indent="-1520825" eaLnBrk="1" hangingPunct="1">
              <a:defRPr/>
            </a:pPr>
            <a:endParaRPr lang="en-GB" sz="2000" i="1" dirty="0">
              <a:latin typeface="+mn-lt"/>
              <a:cs typeface="Arial" charset="0"/>
            </a:endParaRPr>
          </a:p>
          <a:p>
            <a:pPr marL="1520825" indent="-1520825" eaLnBrk="1" hangingPunct="1">
              <a:defRPr/>
            </a:pPr>
            <a:endParaRPr lang="en-GB" sz="2000" i="1" dirty="0">
              <a:latin typeface="+mn-lt"/>
              <a:cs typeface="Arial" charset="0"/>
            </a:endParaRPr>
          </a:p>
          <a:p>
            <a:pPr marL="1520825" indent="-1520825" eaLnBrk="1" hangingPunct="1">
              <a:defRPr/>
            </a:pPr>
            <a:r>
              <a:rPr lang="en-GB" sz="2000" i="1" dirty="0">
                <a:latin typeface="+mn-lt"/>
                <a:cs typeface="Arial" charset="0"/>
              </a:rPr>
              <a:t> </a:t>
            </a:r>
          </a:p>
        </p:txBody>
      </p:sp>
      <p:sp>
        <p:nvSpPr>
          <p:cNvPr id="2" name="Стрелка вниз 1"/>
          <p:cNvSpPr/>
          <p:nvPr/>
        </p:nvSpPr>
        <p:spPr>
          <a:xfrm>
            <a:off x="179512" y="2132856"/>
            <a:ext cx="431676" cy="41028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smtClean="0"/>
              <a:t>1 month</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C:\Users\A2B5~1\AppData\Local\Temp\notes0F551F\~26810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3"/>
          <p:cNvSpPr txBox="1">
            <a:spLocks noChangeArrowheads="1"/>
          </p:cNvSpPr>
          <p:nvPr/>
        </p:nvSpPr>
        <p:spPr bwMode="auto">
          <a:xfrm>
            <a:off x="2195513" y="374650"/>
            <a:ext cx="6840537" cy="461963"/>
          </a:xfrm>
          <a:prstGeom prst="rect">
            <a:avLst/>
          </a:prstGeom>
          <a:noFill/>
          <a:ln w="9525">
            <a:noFill/>
            <a:miter lim="800000"/>
            <a:headEnd/>
            <a:tailEnd/>
          </a:ln>
        </p:spPr>
        <p:txBody>
          <a:bodyPr>
            <a:spAutoFit/>
          </a:bodyPr>
          <a:lstStyle/>
          <a:p>
            <a:pPr eaLnBrk="1" hangingPunct="1">
              <a:defRPr/>
            </a:pPr>
            <a:r>
              <a:rPr lang="en-US" sz="2400" b="1" dirty="0">
                <a:latin typeface="+mn-lt"/>
              </a:rPr>
              <a:t>TECHNICAL ASSISTANCE FUND:  Procedure (Cont.)</a:t>
            </a:r>
            <a:endParaRPr lang="ru-RU" sz="2400" b="1" dirty="0">
              <a:latin typeface="+mn-lt"/>
            </a:endParaRPr>
          </a:p>
        </p:txBody>
      </p:sp>
      <p:pic>
        <p:nvPicPr>
          <p:cNvPr id="7172" name="Изображение 4" descr="POLOSOCHKA.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981075"/>
            <a:ext cx="914400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3" descr="C:\Users\Кондакова\Desktop\бланки, коверты, визитки для ребрендинга\IIB_LOGO_FIN_ENG_small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88913"/>
            <a:ext cx="17811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Прямоугольник 10"/>
          <p:cNvSpPr/>
          <p:nvPr/>
        </p:nvSpPr>
        <p:spPr>
          <a:xfrm>
            <a:off x="450850" y="1582050"/>
            <a:ext cx="7920038" cy="3477875"/>
          </a:xfrm>
          <a:prstGeom prst="rect">
            <a:avLst/>
          </a:prstGeom>
        </p:spPr>
        <p:txBody>
          <a:bodyPr>
            <a:spAutoFit/>
          </a:bodyPr>
          <a:lstStyle/>
          <a:p>
            <a:pPr marL="533400" lvl="1" indent="-533400" eaLnBrk="1" hangingPunct="1">
              <a:spcBef>
                <a:spcPts val="1200"/>
              </a:spcBef>
              <a:spcAft>
                <a:spcPts val="600"/>
              </a:spcAft>
              <a:buFont typeface="+mj-lt"/>
              <a:buAutoNum type="arabicParenR" startAt="7"/>
              <a:tabLst>
                <a:tab pos="533400" algn="l"/>
              </a:tabLst>
              <a:defRPr/>
            </a:pPr>
            <a:r>
              <a:rPr lang="en-US" sz="1600" i="1" dirty="0" smtClean="0">
                <a:latin typeface="+mn-lt"/>
                <a:cs typeface="Arial" charset="0"/>
              </a:rPr>
              <a:t>Preparation of the </a:t>
            </a:r>
            <a:r>
              <a:rPr lang="en-US" sz="1600" b="1" i="1" u="sng" dirty="0" smtClean="0">
                <a:latin typeface="+mn-lt"/>
                <a:cs typeface="Arial" charset="0"/>
              </a:rPr>
              <a:t>long list</a:t>
            </a:r>
            <a:r>
              <a:rPr lang="en-US" sz="1600" i="1" dirty="0" smtClean="0">
                <a:latin typeface="+mn-lt"/>
                <a:cs typeface="Arial" charset="0"/>
              </a:rPr>
              <a:t>: a long list of Consultants based on EOIs received by means of electronic communication;</a:t>
            </a:r>
            <a:r>
              <a:rPr lang="en-US" sz="1600" i="1" dirty="0">
                <a:latin typeface="+mn-lt"/>
                <a:cs typeface="Arial" charset="0"/>
              </a:rPr>
              <a:t>					</a:t>
            </a:r>
            <a:endParaRPr lang="en-US" sz="1600" i="1" dirty="0">
              <a:solidFill>
                <a:srgbClr val="FF0000"/>
              </a:solidFill>
              <a:latin typeface="+mn-lt"/>
              <a:cs typeface="Arial" charset="0"/>
            </a:endParaRPr>
          </a:p>
          <a:p>
            <a:pPr marL="533400" lvl="1" indent="-533400" eaLnBrk="1" hangingPunct="1">
              <a:spcBef>
                <a:spcPts val="1200"/>
              </a:spcBef>
              <a:spcAft>
                <a:spcPts val="600"/>
              </a:spcAft>
              <a:buFont typeface="+mj-lt"/>
              <a:buAutoNum type="arabicParenR" startAt="7"/>
              <a:tabLst>
                <a:tab pos="533400" algn="l"/>
              </a:tabLst>
              <a:defRPr/>
            </a:pPr>
            <a:r>
              <a:rPr lang="en-US" sz="1600" i="1" dirty="0">
                <a:latin typeface="+mn-lt"/>
                <a:cs typeface="Arial" charset="0"/>
              </a:rPr>
              <a:t>Preparation of the Shortlist: The Shortlist is prepared based on a long list, in accordance with the criteria specified in the advertisement. The Shortlist includes at least three </a:t>
            </a:r>
            <a:r>
              <a:rPr lang="en-US" sz="1600" i="1" dirty="0" smtClean="0">
                <a:latin typeface="+mn-lt"/>
                <a:cs typeface="Arial" charset="0"/>
              </a:rPr>
              <a:t>candidates </a:t>
            </a:r>
            <a:r>
              <a:rPr lang="en-US" sz="1600" i="1" dirty="0">
                <a:latin typeface="+mn-lt"/>
                <a:cs typeface="Arial" charset="0"/>
              </a:rPr>
              <a:t>meeting the qualification criteria of skilled Consultants. It includes Consultants from IIB member </a:t>
            </a:r>
            <a:r>
              <a:rPr lang="en-US" sz="1600" i="1" dirty="0" smtClean="0">
                <a:latin typeface="+mn-lt"/>
                <a:cs typeface="Arial" charset="0"/>
              </a:rPr>
              <a:t>states; </a:t>
            </a:r>
            <a:r>
              <a:rPr lang="en-US" sz="1600" i="1" dirty="0">
                <a:latin typeface="+mn-lt"/>
                <a:cs typeface="Arial" charset="0"/>
              </a:rPr>
              <a:t>		                  </a:t>
            </a:r>
          </a:p>
          <a:p>
            <a:pPr marL="533400" lvl="1" indent="-533400" eaLnBrk="1" hangingPunct="1">
              <a:spcBef>
                <a:spcPts val="1200"/>
              </a:spcBef>
              <a:spcAft>
                <a:spcPts val="600"/>
              </a:spcAft>
              <a:buFont typeface="+mj-lt"/>
              <a:buAutoNum type="arabicParenR" startAt="7"/>
              <a:tabLst>
                <a:tab pos="533400" algn="l"/>
              </a:tabLst>
              <a:defRPr/>
            </a:pPr>
            <a:r>
              <a:rPr lang="en-US" sz="1600" i="1" dirty="0">
                <a:latin typeface="+mn-lt"/>
                <a:cs typeface="Arial" charset="0"/>
              </a:rPr>
              <a:t>Preparation and approval of an RFP: The Bank utilizes a standard </a:t>
            </a:r>
            <a:r>
              <a:rPr lang="en-US" sz="1600" i="1" dirty="0" smtClean="0">
                <a:latin typeface="+mn-lt"/>
                <a:cs typeface="Arial" charset="0"/>
              </a:rPr>
              <a:t>RFP; </a:t>
            </a:r>
            <a:r>
              <a:rPr lang="en-US" sz="1600" i="1" dirty="0">
                <a:latin typeface="+mn-lt"/>
                <a:cs typeface="Arial" charset="0"/>
              </a:rPr>
              <a:t>	           </a:t>
            </a:r>
          </a:p>
          <a:p>
            <a:pPr marL="533400" lvl="1" indent="-533400" eaLnBrk="1" hangingPunct="1">
              <a:spcBef>
                <a:spcPts val="1200"/>
              </a:spcBef>
              <a:spcAft>
                <a:spcPts val="600"/>
              </a:spcAft>
              <a:buFont typeface="+mj-lt"/>
              <a:buAutoNum type="arabicParenR" startAt="7"/>
              <a:tabLst>
                <a:tab pos="533400" algn="l"/>
              </a:tabLst>
              <a:defRPr/>
            </a:pPr>
            <a:r>
              <a:rPr lang="en-US" sz="1600" i="1" dirty="0">
                <a:latin typeface="+mn-lt"/>
                <a:cs typeface="Arial" charset="0"/>
              </a:rPr>
              <a:t>Approval of the Shortlist of Consultants and </a:t>
            </a:r>
            <a:r>
              <a:rPr lang="en-US" sz="1600" i="1" dirty="0" smtClean="0">
                <a:latin typeface="+mn-lt"/>
                <a:cs typeface="Arial" charset="0"/>
              </a:rPr>
              <a:t>RFP;                                                            </a:t>
            </a:r>
            <a:r>
              <a:rPr lang="en-US" sz="1600" i="1" dirty="0" smtClean="0">
                <a:solidFill>
                  <a:srgbClr val="FF0000"/>
                </a:solidFill>
                <a:latin typeface="+mn-lt"/>
                <a:cs typeface="Arial" charset="0"/>
              </a:rPr>
              <a:t>.</a:t>
            </a:r>
            <a:endParaRPr lang="en-US" sz="1600" i="1" dirty="0">
              <a:solidFill>
                <a:srgbClr val="FF0000"/>
              </a:solidFill>
              <a:latin typeface="+mn-lt"/>
              <a:cs typeface="Arial" charset="0"/>
            </a:endParaRPr>
          </a:p>
          <a:p>
            <a:pPr marL="533400" lvl="1" indent="-533400" eaLnBrk="1" hangingPunct="1">
              <a:spcBef>
                <a:spcPts val="1200"/>
              </a:spcBef>
              <a:spcAft>
                <a:spcPts val="600"/>
              </a:spcAft>
              <a:buFont typeface="+mj-lt"/>
              <a:buAutoNum type="arabicParenR" startAt="7"/>
              <a:tabLst>
                <a:tab pos="533400" algn="l"/>
              </a:tabLst>
              <a:defRPr/>
            </a:pPr>
            <a:r>
              <a:rPr lang="en-US" sz="1600" i="1" dirty="0">
                <a:latin typeface="+mn-lt"/>
                <a:cs typeface="Arial" charset="0"/>
              </a:rPr>
              <a:t>Send the RFP to Consultants from the Shortlist. The Bank may use means of electronic communication to send out </a:t>
            </a:r>
            <a:r>
              <a:rPr lang="en-US" sz="1600" i="1" dirty="0" smtClean="0">
                <a:latin typeface="+mn-lt"/>
                <a:cs typeface="Arial" charset="0"/>
              </a:rPr>
              <a:t>RFPs				                     </a:t>
            </a:r>
            <a:endParaRPr lang="en-US" sz="1600" i="1" dirty="0" smtClean="0">
              <a:solidFill>
                <a:srgbClr val="FF0000"/>
              </a:solidFill>
              <a:latin typeface="+mn-lt"/>
              <a:cs typeface="Arial" charset="0"/>
            </a:endParaRPr>
          </a:p>
        </p:txBody>
      </p:sp>
      <p:sp>
        <p:nvSpPr>
          <p:cNvPr id="7" name="Стрелка вниз 6"/>
          <p:cNvSpPr/>
          <p:nvPr/>
        </p:nvSpPr>
        <p:spPr>
          <a:xfrm>
            <a:off x="107504" y="1583984"/>
            <a:ext cx="431676" cy="38164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smtClean="0"/>
              <a:t>15 days</a:t>
            </a: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C:\Users\A2B5~1\AppData\Local\Temp\notes0F551F\~268106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81750"/>
            <a:ext cx="91440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3"/>
          <p:cNvSpPr txBox="1">
            <a:spLocks noChangeArrowheads="1"/>
          </p:cNvSpPr>
          <p:nvPr/>
        </p:nvSpPr>
        <p:spPr bwMode="auto">
          <a:xfrm>
            <a:off x="2195513" y="374650"/>
            <a:ext cx="6840537" cy="461963"/>
          </a:xfrm>
          <a:prstGeom prst="rect">
            <a:avLst/>
          </a:prstGeom>
          <a:noFill/>
          <a:ln w="9525">
            <a:noFill/>
            <a:miter lim="800000"/>
            <a:headEnd/>
            <a:tailEnd/>
          </a:ln>
        </p:spPr>
        <p:txBody>
          <a:bodyPr>
            <a:spAutoFit/>
          </a:bodyPr>
          <a:lstStyle/>
          <a:p>
            <a:pPr eaLnBrk="1" hangingPunct="1">
              <a:defRPr/>
            </a:pPr>
            <a:r>
              <a:rPr lang="en-US" sz="2400" b="1" dirty="0">
                <a:latin typeface="+mn-lt"/>
              </a:rPr>
              <a:t>TECHNICAL ASSISTANCE FUND:  Procedure (Cont.)</a:t>
            </a:r>
            <a:endParaRPr lang="ru-RU" sz="2400" b="1" dirty="0">
              <a:latin typeface="+mn-lt"/>
            </a:endParaRPr>
          </a:p>
        </p:txBody>
      </p:sp>
      <p:pic>
        <p:nvPicPr>
          <p:cNvPr id="7172" name="Изображение 4" descr="POLOSOCHKA.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981075"/>
            <a:ext cx="9144000" cy="14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13" descr="C:\Users\Кондакова\Desktop\бланки, коверты, визитки для ребрендинга\IIB_LOGO_FIN_ENG_smallA.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850" y="188913"/>
            <a:ext cx="17811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Прямоугольник 10"/>
          <p:cNvSpPr/>
          <p:nvPr/>
        </p:nvSpPr>
        <p:spPr>
          <a:xfrm>
            <a:off x="456726" y="1628800"/>
            <a:ext cx="7920038" cy="4262705"/>
          </a:xfrm>
          <a:prstGeom prst="rect">
            <a:avLst/>
          </a:prstGeom>
        </p:spPr>
        <p:txBody>
          <a:bodyPr>
            <a:spAutoFit/>
          </a:bodyPr>
          <a:lstStyle/>
          <a:p>
            <a:pPr marL="538163" lvl="1" indent="-538163" eaLnBrk="1" hangingPunct="1">
              <a:spcBef>
                <a:spcPts val="1200"/>
              </a:spcBef>
              <a:spcAft>
                <a:spcPts val="600"/>
              </a:spcAft>
              <a:tabLst>
                <a:tab pos="533400" algn="l"/>
              </a:tabLst>
              <a:defRPr/>
            </a:pPr>
            <a:r>
              <a:rPr lang="en-US" sz="1600" i="1" dirty="0" smtClean="0">
                <a:latin typeface="+mn-lt"/>
                <a:cs typeface="Arial" charset="0"/>
              </a:rPr>
              <a:t>12)     Consultants shall submit technical and financial proposals in separate sealed envelopes or by emails (between </a:t>
            </a:r>
            <a:r>
              <a:rPr lang="en-US" sz="1600" b="1" i="1" dirty="0" smtClean="0">
                <a:latin typeface="+mn-lt"/>
                <a:cs typeface="Arial" charset="0"/>
              </a:rPr>
              <a:t>14 and 30 </a:t>
            </a:r>
            <a:r>
              <a:rPr lang="en-US" sz="1600" i="1" dirty="0" smtClean="0">
                <a:latin typeface="+mn-lt"/>
                <a:cs typeface="Arial" charset="0"/>
              </a:rPr>
              <a:t>calendar days from sending the RFP):         </a:t>
            </a:r>
          </a:p>
          <a:p>
            <a:pPr marL="538163" lvl="1" indent="-538163" eaLnBrk="1" hangingPunct="1">
              <a:spcBef>
                <a:spcPts val="1200"/>
              </a:spcBef>
              <a:spcAft>
                <a:spcPts val="600"/>
              </a:spcAft>
              <a:tabLst>
                <a:tab pos="538163" algn="l"/>
              </a:tabLst>
              <a:defRPr/>
            </a:pPr>
            <a:r>
              <a:rPr lang="en-US" sz="1600" i="1" dirty="0" smtClean="0">
                <a:latin typeface="+mn-lt"/>
                <a:cs typeface="Arial" charset="0"/>
              </a:rPr>
              <a:t>13)      After the </a:t>
            </a:r>
            <a:r>
              <a:rPr lang="en-US" sz="1600" i="1" dirty="0">
                <a:latin typeface="+mn-lt"/>
                <a:cs typeface="Arial" charset="0"/>
              </a:rPr>
              <a:t>evaluation</a:t>
            </a:r>
            <a:r>
              <a:rPr lang="en-US" sz="1600" i="1" dirty="0" smtClean="0">
                <a:latin typeface="+mn-lt"/>
                <a:cs typeface="Arial" charset="0"/>
              </a:rPr>
              <a:t> of technical proposals, the Bank shall inform Consultants whose technical proposals received qualified points about the time, date and place of meeting of the Procurement Committee at which their financial proposals are to be opened;</a:t>
            </a:r>
            <a:endParaRPr lang="en-US" sz="1600" i="1" dirty="0" smtClean="0">
              <a:solidFill>
                <a:srgbClr val="FF0000"/>
              </a:solidFill>
              <a:latin typeface="+mn-lt"/>
              <a:cs typeface="Arial" charset="0"/>
            </a:endParaRPr>
          </a:p>
          <a:p>
            <a:pPr marL="533400" lvl="1" indent="-533400" eaLnBrk="1" hangingPunct="1">
              <a:spcBef>
                <a:spcPts val="1200"/>
              </a:spcBef>
              <a:spcAft>
                <a:spcPts val="600"/>
              </a:spcAft>
              <a:buFont typeface="+mj-lt"/>
              <a:buAutoNum type="arabicParenR" startAt="14"/>
              <a:tabLst>
                <a:tab pos="533400" algn="l"/>
              </a:tabLst>
              <a:defRPr/>
            </a:pPr>
            <a:r>
              <a:rPr lang="en-US" sz="1600" i="1" dirty="0" smtClean="0">
                <a:latin typeface="+mn-lt"/>
                <a:cs typeface="Arial" charset="0"/>
              </a:rPr>
              <a:t>Contract award publication: Upon signing the contract, the Bank shall publish the necessary information on its website					</a:t>
            </a:r>
            <a:endParaRPr lang="en-US" sz="1600" i="1" dirty="0" smtClean="0">
              <a:solidFill>
                <a:srgbClr val="FF0000"/>
              </a:solidFill>
              <a:latin typeface="+mn-lt"/>
              <a:cs typeface="Arial" charset="0"/>
            </a:endParaRPr>
          </a:p>
          <a:p>
            <a:pPr marL="0" lvl="1" eaLnBrk="1" hangingPunct="1">
              <a:spcBef>
                <a:spcPts val="1200"/>
              </a:spcBef>
              <a:spcAft>
                <a:spcPts val="600"/>
              </a:spcAft>
              <a:tabLst>
                <a:tab pos="533400" algn="l"/>
              </a:tabLst>
              <a:defRPr/>
            </a:pPr>
            <a:endParaRPr lang="en-US" sz="1600" b="1" i="1" dirty="0" smtClean="0">
              <a:solidFill>
                <a:srgbClr val="00B050"/>
              </a:solidFill>
              <a:latin typeface="+mn-lt"/>
              <a:cs typeface="Arial" charset="0"/>
            </a:endParaRPr>
          </a:p>
          <a:p>
            <a:pPr marL="0" lvl="1" eaLnBrk="1" hangingPunct="1">
              <a:spcBef>
                <a:spcPts val="1200"/>
              </a:spcBef>
              <a:spcAft>
                <a:spcPts val="600"/>
              </a:spcAft>
              <a:tabLst>
                <a:tab pos="533400" algn="l"/>
              </a:tabLst>
              <a:defRPr/>
            </a:pPr>
            <a:r>
              <a:rPr lang="en-US" sz="1600" b="1" i="1" dirty="0" smtClean="0">
                <a:solidFill>
                  <a:srgbClr val="00B050"/>
                </a:solidFill>
                <a:latin typeface="+mn-lt"/>
                <a:cs typeface="Arial" charset="0"/>
              </a:rPr>
              <a:t>NB: The </a:t>
            </a:r>
            <a:r>
              <a:rPr lang="en-US" sz="1600" b="1" i="1" u="sng" dirty="0" smtClean="0">
                <a:solidFill>
                  <a:srgbClr val="00B050"/>
                </a:solidFill>
                <a:latin typeface="+mn-lt"/>
                <a:cs typeface="Arial" charset="0"/>
              </a:rPr>
              <a:t>TOTAL PROCESS SHOULD NOT TAKE LONGER THAN 2 ½ </a:t>
            </a:r>
            <a:r>
              <a:rPr lang="en-US" sz="1600" b="1" i="1" dirty="0" smtClean="0">
                <a:solidFill>
                  <a:srgbClr val="00B050"/>
                </a:solidFill>
                <a:latin typeface="+mn-lt"/>
                <a:cs typeface="Arial" charset="0"/>
              </a:rPr>
              <a:t>months from decision to support a project to the point of disbursing the monies – taking into account 2 periods of 14-30 days</a:t>
            </a:r>
            <a:endParaRPr lang="en-US" sz="1600" b="1" i="1" dirty="0">
              <a:solidFill>
                <a:srgbClr val="00B050"/>
              </a:solidFill>
              <a:latin typeface="+mn-lt"/>
              <a:cs typeface="Arial" charset="0"/>
            </a:endParaRPr>
          </a:p>
          <a:p>
            <a:pPr marL="0" lvl="1" eaLnBrk="1" hangingPunct="1">
              <a:spcBef>
                <a:spcPts val="1200"/>
              </a:spcBef>
              <a:spcAft>
                <a:spcPts val="600"/>
              </a:spcAft>
              <a:tabLst>
                <a:tab pos="533400" algn="l"/>
              </a:tabLst>
              <a:defRPr/>
            </a:pPr>
            <a:endParaRPr lang="en-GB" sz="2000" i="1" dirty="0">
              <a:solidFill>
                <a:srgbClr val="FF0000"/>
              </a:solidFill>
              <a:latin typeface="+mn-lt"/>
              <a:cs typeface="Arial" charset="0"/>
            </a:endParaRPr>
          </a:p>
        </p:txBody>
      </p:sp>
      <p:sp>
        <p:nvSpPr>
          <p:cNvPr id="7" name="Стрелка вниз 6"/>
          <p:cNvSpPr/>
          <p:nvPr/>
        </p:nvSpPr>
        <p:spPr>
          <a:xfrm>
            <a:off x="107504" y="1628800"/>
            <a:ext cx="431676" cy="41028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dirty="0" smtClean="0"/>
              <a:t>1 month</a:t>
            </a:r>
            <a:endParaRPr lang="ru-RU" dirty="0"/>
          </a:p>
        </p:txBody>
      </p:sp>
    </p:spTree>
    <p:extLst>
      <p:ext uri="{BB962C8B-B14F-4D97-AF65-F5344CB8AC3E}">
        <p14:creationId xmlns:p14="http://schemas.microsoft.com/office/powerpoint/2010/main" val="536357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15879</TotalTime>
  <Words>256</Words>
  <Application>Microsoft Office PowerPoint</Application>
  <PresentationFormat>Экран (4:3)</PresentationFormat>
  <Paragraphs>60</Paragraphs>
  <Slides>6</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 Unicode MS</vt:lpstr>
      <vt:lpstr>Arial</vt:lpstr>
      <vt:lpstr>Calibri</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Карзалова</dc:creator>
  <cp:lastModifiedBy>Thompson Alan</cp:lastModifiedBy>
  <cp:revision>160</cp:revision>
  <cp:lastPrinted>2017-04-21T08:41:36Z</cp:lastPrinted>
  <dcterms:created xsi:type="dcterms:W3CDTF">2014-07-29T10:56:20Z</dcterms:created>
  <dcterms:modified xsi:type="dcterms:W3CDTF">2017-08-07T14:13:23Z</dcterms:modified>
</cp:coreProperties>
</file>